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4610"/>
  </p:normalViewPr>
  <p:slideViewPr>
    <p:cSldViewPr snapToGrid="0" snapToObjects="1">
      <p:cViewPr>
        <p:scale>
          <a:sx n="121" d="100"/>
          <a:sy n="12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5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29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12" Type="http://schemas.openxmlformats.org/officeDocument/2006/relationships/image" Target="../media/image156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55.png"/><Relationship Id="rId5" Type="http://schemas.openxmlformats.org/officeDocument/2006/relationships/image" Target="../media/image150.png"/><Relationship Id="rId15" Type="http://schemas.openxmlformats.org/officeDocument/2006/relationships/image" Target="../media/image158.png"/><Relationship Id="rId10" Type="http://schemas.openxmlformats.org/officeDocument/2006/relationships/image" Target="../media/image122.png"/><Relationship Id="rId4" Type="http://schemas.openxmlformats.org/officeDocument/2006/relationships/image" Target="../media/image16.png"/><Relationship Id="rId9" Type="http://schemas.openxmlformats.org/officeDocument/2006/relationships/image" Target="../media/image154.png"/><Relationship Id="rId14" Type="http://schemas.openxmlformats.org/officeDocument/2006/relationships/image" Target="../media/image1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67.png"/><Relationship Id="rId18" Type="http://schemas.openxmlformats.org/officeDocument/2006/relationships/image" Target="../media/image171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162.png"/><Relationship Id="rId12" Type="http://schemas.openxmlformats.org/officeDocument/2006/relationships/image" Target="../media/image166.png"/><Relationship Id="rId17" Type="http://schemas.openxmlformats.org/officeDocument/2006/relationships/image" Target="../media/image170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9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5" Type="http://schemas.openxmlformats.org/officeDocument/2006/relationships/image" Target="../media/image160.png"/><Relationship Id="rId15" Type="http://schemas.openxmlformats.org/officeDocument/2006/relationships/image" Target="../media/image29.png"/><Relationship Id="rId10" Type="http://schemas.openxmlformats.org/officeDocument/2006/relationships/image" Target="../media/image164.png"/><Relationship Id="rId19" Type="http://schemas.openxmlformats.org/officeDocument/2006/relationships/image" Target="../media/image172.png"/><Relationship Id="rId4" Type="http://schemas.openxmlformats.org/officeDocument/2006/relationships/image" Target="../media/image16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173.png"/><Relationship Id="rId21" Type="http://schemas.openxmlformats.org/officeDocument/2006/relationships/image" Target="../media/image188.png"/><Relationship Id="rId7" Type="http://schemas.openxmlformats.org/officeDocument/2006/relationships/image" Target="../media/image176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5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24" Type="http://schemas.openxmlformats.org/officeDocument/2006/relationships/image" Target="../media/image172.png"/><Relationship Id="rId5" Type="http://schemas.openxmlformats.org/officeDocument/2006/relationships/image" Target="../media/image174.png"/><Relationship Id="rId15" Type="http://schemas.openxmlformats.org/officeDocument/2006/relationships/image" Target="../media/image183.png"/><Relationship Id="rId23" Type="http://schemas.openxmlformats.org/officeDocument/2006/relationships/image" Target="../media/image150.png"/><Relationship Id="rId10" Type="http://schemas.openxmlformats.org/officeDocument/2006/relationships/image" Target="../media/image25.png"/><Relationship Id="rId19" Type="http://schemas.openxmlformats.org/officeDocument/2006/relationships/image" Target="../media/image186.png"/><Relationship Id="rId4" Type="http://schemas.openxmlformats.org/officeDocument/2006/relationships/image" Target="../media/image16.png"/><Relationship Id="rId9" Type="http://schemas.openxmlformats.org/officeDocument/2006/relationships/image" Target="../media/image178.png"/><Relationship Id="rId14" Type="http://schemas.openxmlformats.org/officeDocument/2006/relationships/image" Target="../media/image182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2.png"/><Relationship Id="rId3" Type="http://schemas.openxmlformats.org/officeDocument/2006/relationships/image" Target="../media/image189.png"/><Relationship Id="rId21" Type="http://schemas.openxmlformats.org/officeDocument/2006/relationships/image" Target="../media/image34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0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124.png"/><Relationship Id="rId10" Type="http://schemas.openxmlformats.org/officeDocument/2006/relationships/image" Target="../media/image195.png"/><Relationship Id="rId19" Type="http://schemas.openxmlformats.org/officeDocument/2006/relationships/image" Target="../media/image126.png"/><Relationship Id="rId4" Type="http://schemas.openxmlformats.org/officeDocument/2006/relationships/image" Target="../media/image16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3" Type="http://schemas.openxmlformats.org/officeDocument/2006/relationships/image" Target="../media/image204.png"/><Relationship Id="rId21" Type="http://schemas.openxmlformats.org/officeDocument/2006/relationships/image" Target="../media/image221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hyperlink" Target="http://www.afera-innov.org/" TargetMode="External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34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16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5.png"/><Relationship Id="rId21" Type="http://schemas.openxmlformats.org/officeDocument/2006/relationships/image" Target="../media/image52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15.png"/><Relationship Id="rId21" Type="http://schemas.openxmlformats.org/officeDocument/2006/relationships/image" Target="../media/image34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16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16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15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16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15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9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16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6.png"/><Relationship Id="rId9" Type="http://schemas.openxmlformats.org/officeDocument/2006/relationships/image" Target="../media/image123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26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8.png"/><Relationship Id="rId21" Type="http://schemas.openxmlformats.org/officeDocument/2006/relationships/image" Target="../media/image142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29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34.png"/><Relationship Id="rId10" Type="http://schemas.openxmlformats.org/officeDocument/2006/relationships/image" Target="../media/image76.png"/><Relationship Id="rId19" Type="http://schemas.openxmlformats.org/officeDocument/2006/relationships/image" Target="../media/image140.png"/><Relationship Id="rId4" Type="http://schemas.openxmlformats.org/officeDocument/2006/relationships/image" Target="../media/image16.png"/><Relationship Id="rId9" Type="http://schemas.openxmlformats.org/officeDocument/2006/relationships/image" Target="../media/image75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4476750"/>
            <a:ext cx="1905000" cy="190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952500"/>
            <a:ext cx="1428750" cy="1428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5" y="38100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351" y="3114675"/>
            <a:ext cx="1905000" cy="571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7809" y="4421386"/>
            <a:ext cx="257175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2044" y="4421386"/>
            <a:ext cx="3429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925" y="4421386"/>
            <a:ext cx="42862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8065" y="4421386"/>
            <a:ext cx="3429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9492" y="6267450"/>
            <a:ext cx="1143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762750"/>
            <a:ext cx="12192000" cy="9525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336472" y="1497212"/>
            <a:ext cx="3987721" cy="2832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400" b="1" kern="0" spc="54" dirty="0">
                <a:solidFill>
                  <a:srgbClr val="C00000"/>
                </a:solidFill>
                <a:highlight>
                  <a:srgbClr val="FFFFFF"/>
                </a:highlight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FORMATION &amp; INNOVATION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 1"/>
          <p:cNvSpPr/>
          <p:nvPr/>
        </p:nvSpPr>
        <p:spPr>
          <a:xfrm>
            <a:off x="902278" y="2284214"/>
            <a:ext cx="10387295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040"/>
              </a:lnSpc>
              <a:buNone/>
            </a:pPr>
            <a:r>
              <a:rPr lang="en-US" sz="3618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Centre AFERA Innov</a:t>
            </a:r>
            <a:endParaRPr lang="en-US" sz="3618" dirty="0"/>
          </a:p>
        </p:txBody>
      </p:sp>
      <p:sp>
        <p:nvSpPr>
          <p:cNvPr id="17" name="Text 2"/>
          <p:cNvSpPr/>
          <p:nvPr/>
        </p:nvSpPr>
        <p:spPr>
          <a:xfrm>
            <a:off x="902278" y="3400425"/>
            <a:ext cx="10387295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1962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Formation et Innovation pour les Fonds d'Entretien Routiers Africains</a:t>
            </a:r>
            <a:endParaRPr lang="en-US" sz="1962" dirty="0"/>
          </a:p>
        </p:txBody>
      </p:sp>
      <p:sp>
        <p:nvSpPr>
          <p:cNvPr id="18" name="Text 3"/>
          <p:cNvSpPr/>
          <p:nvPr/>
        </p:nvSpPr>
        <p:spPr>
          <a:xfrm>
            <a:off x="3687187" y="4878586"/>
            <a:ext cx="67841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Qualité</a:t>
            </a:r>
            <a:endParaRPr lang="en-US" sz="1260" dirty="0"/>
          </a:p>
        </p:txBody>
      </p:sp>
      <p:sp>
        <p:nvSpPr>
          <p:cNvPr id="19" name="Text 4"/>
          <p:cNvSpPr/>
          <p:nvPr/>
        </p:nvSpPr>
        <p:spPr>
          <a:xfrm>
            <a:off x="4594175" y="4878586"/>
            <a:ext cx="99863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Innovation</a:t>
            </a:r>
            <a:endParaRPr lang="en-US" sz="1260" dirty="0"/>
          </a:p>
        </p:txBody>
      </p:sp>
      <p:sp>
        <p:nvSpPr>
          <p:cNvPr id="20" name="Text 5"/>
          <p:cNvSpPr/>
          <p:nvPr/>
        </p:nvSpPr>
        <p:spPr>
          <a:xfrm>
            <a:off x="5804810" y="4878586"/>
            <a:ext cx="10430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Partenariat</a:t>
            </a:r>
            <a:endParaRPr lang="en-US" sz="1260" dirty="0"/>
          </a:p>
        </p:txBody>
      </p:sp>
      <p:sp>
        <p:nvSpPr>
          <p:cNvPr id="21" name="Text 6"/>
          <p:cNvSpPr/>
          <p:nvPr/>
        </p:nvSpPr>
        <p:spPr>
          <a:xfrm>
            <a:off x="7036772" y="4878586"/>
            <a:ext cx="150548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Développement</a:t>
            </a:r>
            <a:endParaRPr lang="en-US" sz="126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599D006-C782-6180-7161-5FDC4978E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7000" y="-32862"/>
            <a:ext cx="1905000" cy="2053908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0649992" y="6210300"/>
            <a:ext cx="127710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AFERA - 2025</a:t>
            </a:r>
            <a:endParaRPr lang="en-US" sz="12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67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11582400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51" y="1790700"/>
            <a:ext cx="11582400" cy="190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152900"/>
            <a:ext cx="3759101" cy="2190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3053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738" y="4391025"/>
            <a:ext cx="257175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4673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7340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600075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301" y="4152900"/>
            <a:ext cx="3759250" cy="2190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8701" y="4305300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3951" y="4391025"/>
            <a:ext cx="28575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701" y="52387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701" y="55054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701" y="57721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7950" y="4152900"/>
            <a:ext cx="3759101" cy="2190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0350" y="4305300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5600" y="4391025"/>
            <a:ext cx="285750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350" y="523875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350" y="550545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350" y="577215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648450"/>
            <a:ext cx="12192000" cy="4191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304800" y="152400"/>
            <a:ext cx="2724969" cy="326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highlight>
                  <a:srgbClr val="800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Acteurs Impliqués</a:t>
            </a:r>
            <a:endParaRPr lang="en-US" sz="2040" dirty="0">
              <a:highlight>
                <a:srgbClr val="800080"/>
              </a:highlight>
            </a:endParaRPr>
          </a:p>
        </p:txBody>
      </p:sp>
      <p:sp>
        <p:nvSpPr>
          <p:cNvPr id="26" name="Text 1"/>
          <p:cNvSpPr/>
          <p:nvPr/>
        </p:nvSpPr>
        <p:spPr>
          <a:xfrm>
            <a:off x="457200" y="1104900"/>
            <a:ext cx="11277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réussite du Centre AFERA Innov repose sur une collaboration étroite entre divers acteurs, chacun apportant une contribution essentielle à son fonctionnement et à son développement.</a:t>
            </a:r>
            <a:endParaRPr lang="en-US" sz="1260" dirty="0"/>
          </a:p>
        </p:txBody>
      </p:sp>
      <p:sp>
        <p:nvSpPr>
          <p:cNvPr id="27" name="Text 2"/>
          <p:cNvSpPr/>
          <p:nvPr/>
        </p:nvSpPr>
        <p:spPr>
          <a:xfrm>
            <a:off x="1047750" y="4410075"/>
            <a:ext cx="7218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AFERA</a:t>
            </a:r>
            <a:endParaRPr lang="en-US" sz="1380" dirty="0"/>
          </a:p>
        </p:txBody>
      </p:sp>
      <p:sp>
        <p:nvSpPr>
          <p:cNvPr id="28" name="Text 3"/>
          <p:cNvSpPr/>
          <p:nvPr/>
        </p:nvSpPr>
        <p:spPr>
          <a:xfrm>
            <a:off x="457200" y="4895850"/>
            <a:ext cx="34543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Association des Fonds d'Entretien Routiers Africains</a:t>
            </a:r>
            <a:endParaRPr lang="en-US" sz="1120" dirty="0"/>
          </a:p>
        </p:txBody>
      </p:sp>
      <p:sp>
        <p:nvSpPr>
          <p:cNvPr id="29" name="Text 4"/>
          <p:cNvSpPr/>
          <p:nvPr/>
        </p:nvSpPr>
        <p:spPr>
          <a:xfrm>
            <a:off x="685800" y="5429250"/>
            <a:ext cx="2189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Création et gestion du Centre</a:t>
            </a:r>
            <a:endParaRPr lang="en-US" sz="1120" dirty="0"/>
          </a:p>
        </p:txBody>
      </p:sp>
      <p:sp>
        <p:nvSpPr>
          <p:cNvPr id="30" name="Text 5"/>
          <p:cNvSpPr/>
          <p:nvPr/>
        </p:nvSpPr>
        <p:spPr>
          <a:xfrm>
            <a:off x="685800" y="5695950"/>
            <a:ext cx="16773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Définition des objectifs</a:t>
            </a:r>
            <a:endParaRPr lang="en-US" sz="1120" dirty="0"/>
          </a:p>
        </p:txBody>
      </p:sp>
      <p:sp>
        <p:nvSpPr>
          <p:cNvPr id="31" name="Text 6"/>
          <p:cNvSpPr/>
          <p:nvPr/>
        </p:nvSpPr>
        <p:spPr>
          <a:xfrm>
            <a:off x="685800" y="5962650"/>
            <a:ext cx="18450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Supervision des activités</a:t>
            </a:r>
            <a:endParaRPr lang="en-US" sz="1120" dirty="0"/>
          </a:p>
        </p:txBody>
      </p:sp>
      <p:sp>
        <p:nvSpPr>
          <p:cNvPr id="32" name="Text 7"/>
          <p:cNvSpPr/>
          <p:nvPr/>
        </p:nvSpPr>
        <p:spPr>
          <a:xfrm>
            <a:off x="4959251" y="4410075"/>
            <a:ext cx="92005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Membres</a:t>
            </a:r>
            <a:endParaRPr lang="en-US" sz="1380" dirty="0"/>
          </a:p>
        </p:txBody>
      </p:sp>
      <p:sp>
        <p:nvSpPr>
          <p:cNvPr id="33" name="Text 8"/>
          <p:cNvSpPr/>
          <p:nvPr/>
        </p:nvSpPr>
        <p:spPr>
          <a:xfrm>
            <a:off x="4368701" y="4895850"/>
            <a:ext cx="37998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Fonds d'Entretien Routier africains</a:t>
            </a:r>
            <a:endParaRPr lang="en-US" sz="1120" dirty="0"/>
          </a:p>
        </p:txBody>
      </p:sp>
      <p:sp>
        <p:nvSpPr>
          <p:cNvPr id="34" name="Text 9"/>
          <p:cNvSpPr/>
          <p:nvPr/>
        </p:nvSpPr>
        <p:spPr>
          <a:xfrm>
            <a:off x="4597301" y="5200650"/>
            <a:ext cx="180736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Utilisateurs des services</a:t>
            </a:r>
            <a:endParaRPr lang="en-US" sz="1120" dirty="0"/>
          </a:p>
        </p:txBody>
      </p:sp>
      <p:sp>
        <p:nvSpPr>
          <p:cNvPr id="35" name="Text 10"/>
          <p:cNvSpPr/>
          <p:nvPr/>
        </p:nvSpPr>
        <p:spPr>
          <a:xfrm>
            <a:off x="4597301" y="5467350"/>
            <a:ext cx="20219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Participants aux formations</a:t>
            </a:r>
            <a:endParaRPr lang="en-US" sz="1120" dirty="0"/>
          </a:p>
        </p:txBody>
      </p:sp>
      <p:sp>
        <p:nvSpPr>
          <p:cNvPr id="36" name="Text 11"/>
          <p:cNvSpPr/>
          <p:nvPr/>
        </p:nvSpPr>
        <p:spPr>
          <a:xfrm>
            <a:off x="4597301" y="5734050"/>
            <a:ext cx="23949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Contributeurs de connaissances</a:t>
            </a:r>
            <a:endParaRPr lang="en-US" sz="1120" dirty="0"/>
          </a:p>
        </p:txBody>
      </p:sp>
      <p:sp>
        <p:nvSpPr>
          <p:cNvPr id="37" name="Text 12"/>
          <p:cNvSpPr/>
          <p:nvPr/>
        </p:nvSpPr>
        <p:spPr>
          <a:xfrm>
            <a:off x="8870900" y="4410075"/>
            <a:ext cx="1141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Partenaires</a:t>
            </a:r>
            <a:endParaRPr lang="en-US" sz="1380" dirty="0"/>
          </a:p>
        </p:txBody>
      </p:sp>
      <p:sp>
        <p:nvSpPr>
          <p:cNvPr id="38" name="Text 13"/>
          <p:cNvSpPr/>
          <p:nvPr/>
        </p:nvSpPr>
        <p:spPr>
          <a:xfrm>
            <a:off x="8280350" y="4895850"/>
            <a:ext cx="37997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Institutions et organisations</a:t>
            </a:r>
            <a:endParaRPr lang="en-US" sz="1120" dirty="0"/>
          </a:p>
        </p:txBody>
      </p:sp>
      <p:sp>
        <p:nvSpPr>
          <p:cNvPr id="39" name="Text 14"/>
          <p:cNvSpPr/>
          <p:nvPr/>
        </p:nvSpPr>
        <p:spPr>
          <a:xfrm>
            <a:off x="8508950" y="5200650"/>
            <a:ext cx="2180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Universités et établissements</a:t>
            </a:r>
            <a:endParaRPr lang="en-US" sz="1120" dirty="0"/>
          </a:p>
        </p:txBody>
      </p:sp>
      <p:sp>
        <p:nvSpPr>
          <p:cNvPr id="40" name="Text 15"/>
          <p:cNvSpPr/>
          <p:nvPr/>
        </p:nvSpPr>
        <p:spPr>
          <a:xfrm>
            <a:off x="8508950" y="5467350"/>
            <a:ext cx="18821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Organismes de formation</a:t>
            </a:r>
            <a:endParaRPr lang="en-US" sz="1120" dirty="0"/>
          </a:p>
        </p:txBody>
      </p:sp>
      <p:sp>
        <p:nvSpPr>
          <p:cNvPr id="41" name="Text 16"/>
          <p:cNvSpPr/>
          <p:nvPr/>
        </p:nvSpPr>
        <p:spPr>
          <a:xfrm>
            <a:off x="8508950" y="5734050"/>
            <a:ext cx="16493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numérique</a:t>
            </a:r>
            <a:endParaRPr lang="en-US" sz="1120" dirty="0"/>
          </a:p>
        </p:txBody>
      </p:sp>
      <p:sp>
        <p:nvSpPr>
          <p:cNvPr id="42" name="Text 17"/>
          <p:cNvSpPr/>
          <p:nvPr/>
        </p:nvSpPr>
        <p:spPr>
          <a:xfrm>
            <a:off x="304800" y="676275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3" name="Text 18"/>
          <p:cNvSpPr/>
          <p:nvPr/>
        </p:nvSpPr>
        <p:spPr>
          <a:xfrm>
            <a:off x="7822109" y="676275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14400"/>
            <a:ext cx="28575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943100"/>
            <a:ext cx="3721001" cy="2057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0955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25" y="2181225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248025"/>
            <a:ext cx="133350" cy="1333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76625"/>
            <a:ext cx="133350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2001" y="1943100"/>
            <a:ext cx="3721150" cy="2057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4401" y="2095500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6801" y="2181225"/>
            <a:ext cx="1714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01" y="3248025"/>
            <a:ext cx="133350" cy="1333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01" y="3476625"/>
            <a:ext cx="133350" cy="1333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52900"/>
            <a:ext cx="3721001" cy="2057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3053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0" y="4391025"/>
            <a:ext cx="28575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5229225"/>
            <a:ext cx="133350" cy="1333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5457825"/>
            <a:ext cx="133350" cy="1333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2001" y="4152900"/>
            <a:ext cx="3721150" cy="2057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401" y="4305300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9651" y="4391025"/>
            <a:ext cx="285750" cy="3048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01" y="5457825"/>
            <a:ext cx="133350" cy="1333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01" y="5686425"/>
            <a:ext cx="133350" cy="1333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0350" y="876300"/>
            <a:ext cx="3682901" cy="3009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2750" y="1028700"/>
            <a:ext cx="3378101" cy="18288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0350" y="4038600"/>
            <a:ext cx="3682901" cy="21717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2750" y="4229100"/>
            <a:ext cx="219075" cy="1905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2750" y="4610100"/>
            <a:ext cx="1524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2750" y="5143500"/>
            <a:ext cx="15240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2750" y="5676900"/>
            <a:ext cx="152400" cy="152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304800" y="152400"/>
            <a:ext cx="373735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Notre Offre de Formation</a:t>
            </a:r>
            <a:endParaRPr lang="en-US" sz="2040" dirty="0"/>
          </a:p>
        </p:txBody>
      </p:sp>
      <p:sp>
        <p:nvSpPr>
          <p:cNvPr id="34" name="Text 1"/>
          <p:cNvSpPr/>
          <p:nvPr/>
        </p:nvSpPr>
        <p:spPr>
          <a:xfrm>
            <a:off x="590550" y="876300"/>
            <a:ext cx="835400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 de Formation Adaptés</a:t>
            </a:r>
            <a:endParaRPr lang="en-US" sz="1646" dirty="0"/>
          </a:p>
        </p:txBody>
      </p:sp>
      <p:sp>
        <p:nvSpPr>
          <p:cNvPr id="35" name="Text 2"/>
          <p:cNvSpPr/>
          <p:nvPr/>
        </p:nvSpPr>
        <p:spPr>
          <a:xfrm>
            <a:off x="228600" y="1257300"/>
            <a:ext cx="7594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Notre offre de formation est spécifiquement conçue pour répondre aux besoins des Fonds d'Entretien Routier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Africains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Elle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s’etant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aux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acteurs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du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secteur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des Transports, des Routes et la recherche.</a:t>
            </a:r>
            <a:endParaRPr lang="en-US" sz="1120" dirty="0"/>
          </a:p>
        </p:txBody>
      </p:sp>
      <p:sp>
        <p:nvSpPr>
          <p:cNvPr id="36" name="Text 3"/>
          <p:cNvSpPr/>
          <p:nvPr/>
        </p:nvSpPr>
        <p:spPr>
          <a:xfrm>
            <a:off x="971550" y="2200275"/>
            <a:ext cx="23757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 Certifiants</a:t>
            </a:r>
            <a:endParaRPr lang="en-US" sz="1380" dirty="0"/>
          </a:p>
        </p:txBody>
      </p:sp>
      <p:sp>
        <p:nvSpPr>
          <p:cNvPr id="37" name="Text 4"/>
          <p:cNvSpPr/>
          <p:nvPr/>
        </p:nvSpPr>
        <p:spPr>
          <a:xfrm>
            <a:off x="381000" y="2686050"/>
            <a:ext cx="34162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Formations validées par des certifications internationales reconnues.</a:t>
            </a:r>
            <a:endParaRPr lang="en-US" sz="1120" dirty="0"/>
          </a:p>
        </p:txBody>
      </p:sp>
      <p:sp>
        <p:nvSpPr>
          <p:cNvPr id="38" name="Text 5"/>
          <p:cNvSpPr/>
          <p:nvPr/>
        </p:nvSpPr>
        <p:spPr>
          <a:xfrm>
            <a:off x="400050" y="3219450"/>
            <a:ext cx="396737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Cadres et praticiens</a:t>
            </a:r>
            <a:endParaRPr lang="en-US" sz="980" dirty="0"/>
          </a:p>
        </p:txBody>
      </p:sp>
      <p:sp>
        <p:nvSpPr>
          <p:cNvPr id="39" name="Text 6"/>
          <p:cNvSpPr/>
          <p:nvPr/>
        </p:nvSpPr>
        <p:spPr>
          <a:xfrm>
            <a:off x="400050" y="3448050"/>
            <a:ext cx="396737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Financement et gouvernance</a:t>
            </a:r>
            <a:endParaRPr lang="en-US" sz="980" dirty="0"/>
          </a:p>
        </p:txBody>
      </p:sp>
      <p:sp>
        <p:nvSpPr>
          <p:cNvPr id="40" name="Text 7"/>
          <p:cNvSpPr/>
          <p:nvPr/>
        </p:nvSpPr>
        <p:spPr>
          <a:xfrm>
            <a:off x="4844951" y="2200275"/>
            <a:ext cx="21431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Diplômes Spécialisés</a:t>
            </a:r>
            <a:endParaRPr lang="en-US" sz="1380" dirty="0"/>
          </a:p>
        </p:txBody>
      </p:sp>
      <p:sp>
        <p:nvSpPr>
          <p:cNvPr id="41" name="Text 8"/>
          <p:cNvSpPr/>
          <p:nvPr/>
        </p:nvSpPr>
        <p:spPr>
          <a:xfrm>
            <a:off x="4254401" y="2686050"/>
            <a:ext cx="3416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partenariat avec des universités et institutions spécialisées.</a:t>
            </a:r>
            <a:endParaRPr lang="en-US" sz="1120" dirty="0"/>
          </a:p>
        </p:txBody>
      </p:sp>
      <p:sp>
        <p:nvSpPr>
          <p:cNvPr id="42" name="Text 9"/>
          <p:cNvSpPr/>
          <p:nvPr/>
        </p:nvSpPr>
        <p:spPr>
          <a:xfrm>
            <a:off x="4273451" y="3219450"/>
            <a:ext cx="39675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Diplômes en gestion routière</a:t>
            </a:r>
            <a:endParaRPr lang="en-US" sz="980" dirty="0"/>
          </a:p>
        </p:txBody>
      </p:sp>
      <p:sp>
        <p:nvSpPr>
          <p:cNvPr id="43" name="Text 10"/>
          <p:cNvSpPr/>
          <p:nvPr/>
        </p:nvSpPr>
        <p:spPr>
          <a:xfrm>
            <a:off x="4273451" y="3448050"/>
            <a:ext cx="3967535" cy="3697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Spécialisation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financement</a:t>
            </a:r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Specialisation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en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Mobilite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Urbaine</a:t>
            </a:r>
            <a:endParaRPr lang="en-US" sz="980" dirty="0"/>
          </a:p>
        </p:txBody>
      </p:sp>
      <p:sp>
        <p:nvSpPr>
          <p:cNvPr id="44" name="Text 11"/>
          <p:cNvSpPr/>
          <p:nvPr/>
        </p:nvSpPr>
        <p:spPr>
          <a:xfrm>
            <a:off x="971550" y="4410075"/>
            <a:ext cx="194423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en Ligne</a:t>
            </a:r>
            <a:endParaRPr lang="en-US" sz="1380" dirty="0"/>
          </a:p>
        </p:txBody>
      </p:sp>
      <p:sp>
        <p:nvSpPr>
          <p:cNvPr id="45" name="Text 12"/>
          <p:cNvSpPr/>
          <p:nvPr/>
        </p:nvSpPr>
        <p:spPr>
          <a:xfrm>
            <a:off x="381000" y="4895850"/>
            <a:ext cx="37578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digitale interactive pour apprentissage.</a:t>
            </a:r>
            <a:endParaRPr lang="en-US" sz="1120" dirty="0"/>
          </a:p>
        </p:txBody>
      </p:sp>
      <p:sp>
        <p:nvSpPr>
          <p:cNvPr id="46" name="Text 13"/>
          <p:cNvSpPr/>
          <p:nvPr/>
        </p:nvSpPr>
        <p:spPr>
          <a:xfrm>
            <a:off x="400050" y="5200650"/>
            <a:ext cx="396737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E-learning</a:t>
            </a:r>
            <a:endParaRPr lang="en-US" sz="980" dirty="0"/>
          </a:p>
        </p:txBody>
      </p:sp>
      <p:sp>
        <p:nvSpPr>
          <p:cNvPr id="47" name="Text 14"/>
          <p:cNvSpPr/>
          <p:nvPr/>
        </p:nvSpPr>
        <p:spPr>
          <a:xfrm>
            <a:off x="400050" y="5429250"/>
            <a:ext cx="3967371" cy="3697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Documentation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partagée</a:t>
            </a:r>
            <a:endParaRPr lang="en-US" sz="98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Altenance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et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regroupement</a:t>
            </a:r>
            <a:endParaRPr lang="en-US" sz="980" dirty="0"/>
          </a:p>
        </p:txBody>
      </p:sp>
      <p:sp>
        <p:nvSpPr>
          <p:cNvPr id="48" name="Text 15"/>
          <p:cNvSpPr/>
          <p:nvPr/>
        </p:nvSpPr>
        <p:spPr>
          <a:xfrm>
            <a:off x="4844951" y="4410075"/>
            <a:ext cx="223956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d'Expériences</a:t>
            </a:r>
            <a:endParaRPr lang="en-US" sz="1380" dirty="0"/>
          </a:p>
        </p:txBody>
      </p:sp>
      <p:sp>
        <p:nvSpPr>
          <p:cNvPr id="49" name="Text 16"/>
          <p:cNvSpPr/>
          <p:nvPr/>
        </p:nvSpPr>
        <p:spPr>
          <a:xfrm>
            <a:off x="4254401" y="4895850"/>
            <a:ext cx="3416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Apprentissage collectif et échange de connaissances.</a:t>
            </a:r>
            <a:endParaRPr lang="en-US" sz="1120" dirty="0"/>
          </a:p>
        </p:txBody>
      </p:sp>
      <p:sp>
        <p:nvSpPr>
          <p:cNvPr id="50" name="Text 17"/>
          <p:cNvSpPr/>
          <p:nvPr/>
        </p:nvSpPr>
        <p:spPr>
          <a:xfrm>
            <a:off x="4273451" y="5429250"/>
            <a:ext cx="39675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Coopération sud-sud</a:t>
            </a:r>
            <a:endParaRPr lang="en-US" sz="980" dirty="0"/>
          </a:p>
        </p:txBody>
      </p:sp>
      <p:sp>
        <p:nvSpPr>
          <p:cNvPr id="51" name="Text 18"/>
          <p:cNvSpPr/>
          <p:nvPr/>
        </p:nvSpPr>
        <p:spPr>
          <a:xfrm>
            <a:off x="4273451" y="5657850"/>
            <a:ext cx="3967535" cy="3697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Meilleures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pratiques</a:t>
            </a:r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Regroupement</a:t>
            </a:r>
            <a:r>
              <a:rPr lang="en-US" sz="98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des </a:t>
            </a:r>
            <a:r>
              <a:rPr lang="en-US" sz="98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aprrenants</a:t>
            </a:r>
            <a:endParaRPr lang="en-US" sz="980" dirty="0"/>
          </a:p>
        </p:txBody>
      </p:sp>
      <p:sp>
        <p:nvSpPr>
          <p:cNvPr id="52" name="Text 19"/>
          <p:cNvSpPr/>
          <p:nvPr/>
        </p:nvSpPr>
        <p:spPr>
          <a:xfrm>
            <a:off x="8263845" y="2971800"/>
            <a:ext cx="3715911" cy="1764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pratique </a:t>
            </a:r>
            <a:endParaRPr lang="en-US" sz="980" dirty="0"/>
          </a:p>
        </p:txBody>
      </p:sp>
      <p:sp>
        <p:nvSpPr>
          <p:cNvPr id="53" name="Text 20"/>
          <p:cNvSpPr/>
          <p:nvPr/>
        </p:nvSpPr>
        <p:spPr>
          <a:xfrm>
            <a:off x="8728025" y="4191000"/>
            <a:ext cx="371591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Avantages AFERA Innov</a:t>
            </a:r>
            <a:endParaRPr lang="en-US" sz="1380" dirty="0"/>
          </a:p>
        </p:txBody>
      </p:sp>
      <p:sp>
        <p:nvSpPr>
          <p:cNvPr id="54" name="Text 21"/>
          <p:cNvSpPr/>
          <p:nvPr/>
        </p:nvSpPr>
        <p:spPr>
          <a:xfrm>
            <a:off x="8699450" y="4600575"/>
            <a:ext cx="1099319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Contextualisé</a:t>
            </a:r>
            <a:endParaRPr lang="en-US" sz="1120" dirty="0"/>
          </a:p>
        </p:txBody>
      </p:sp>
      <p:sp>
        <p:nvSpPr>
          <p:cNvPr id="55" name="Text 22"/>
          <p:cNvSpPr/>
          <p:nvPr/>
        </p:nvSpPr>
        <p:spPr>
          <a:xfrm>
            <a:off x="8699450" y="4800600"/>
            <a:ext cx="334314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Adapté aux besoins spécifiques des pays membres</a:t>
            </a:r>
            <a:endParaRPr lang="en-US" sz="980" dirty="0"/>
          </a:p>
        </p:txBody>
      </p:sp>
      <p:sp>
        <p:nvSpPr>
          <p:cNvPr id="56" name="Text 23"/>
          <p:cNvSpPr/>
          <p:nvPr/>
        </p:nvSpPr>
        <p:spPr>
          <a:xfrm>
            <a:off x="8699450" y="5133975"/>
            <a:ext cx="69855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Innovant</a:t>
            </a:r>
            <a:endParaRPr lang="en-US" sz="1120" dirty="0"/>
          </a:p>
        </p:txBody>
      </p:sp>
      <p:sp>
        <p:nvSpPr>
          <p:cNvPr id="57" name="Text 24"/>
          <p:cNvSpPr/>
          <p:nvPr/>
        </p:nvSpPr>
        <p:spPr>
          <a:xfrm>
            <a:off x="8699450" y="5334000"/>
            <a:ext cx="302030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axée sur les résultats et l'innovation</a:t>
            </a:r>
            <a:endParaRPr lang="en-US" sz="980" dirty="0"/>
          </a:p>
        </p:txBody>
      </p:sp>
      <p:sp>
        <p:nvSpPr>
          <p:cNvPr id="58" name="Text 25"/>
          <p:cNvSpPr/>
          <p:nvPr/>
        </p:nvSpPr>
        <p:spPr>
          <a:xfrm>
            <a:off x="8699450" y="5667375"/>
            <a:ext cx="76387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Connecté</a:t>
            </a:r>
            <a:endParaRPr lang="en-US" sz="1120" dirty="0"/>
          </a:p>
        </p:txBody>
      </p:sp>
      <p:sp>
        <p:nvSpPr>
          <p:cNvPr id="59" name="Text 26"/>
          <p:cNvSpPr/>
          <p:nvPr/>
        </p:nvSpPr>
        <p:spPr>
          <a:xfrm>
            <a:off x="8699450" y="5867400"/>
            <a:ext cx="236005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Réseau africain d'experts connectés</a:t>
            </a:r>
            <a:endParaRPr lang="en-US" sz="980" dirty="0"/>
          </a:p>
        </p:txBody>
      </p:sp>
      <p:sp>
        <p:nvSpPr>
          <p:cNvPr id="60" name="Text 27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61" name="Text 28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" y="357187"/>
            <a:ext cx="12192000" cy="7762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11582400" cy="17811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181100"/>
            <a:ext cx="952500" cy="95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2205038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962275"/>
            <a:ext cx="3759101" cy="1428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6225" y="3114675"/>
            <a:ext cx="4762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1475" y="320040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301" y="2962275"/>
            <a:ext cx="3759250" cy="1428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726" y="3114675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2976" y="320040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7950" y="2962275"/>
            <a:ext cx="3759101" cy="1428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9376" y="3114675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7488" y="3200400"/>
            <a:ext cx="200025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543425"/>
            <a:ext cx="3759101" cy="14287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6225" y="4695825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1475" y="4781550"/>
            <a:ext cx="28575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301" y="4543425"/>
            <a:ext cx="3759250" cy="14287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57726" y="4695825"/>
            <a:ext cx="476250" cy="476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81551" y="4781550"/>
            <a:ext cx="228600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7950" y="4543425"/>
            <a:ext cx="3759101" cy="14287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9376" y="4695825"/>
            <a:ext cx="476250" cy="4762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3201" y="4781550"/>
            <a:ext cx="228600" cy="3048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4800" y="6200775"/>
            <a:ext cx="11582400" cy="8382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" y="6391275"/>
            <a:ext cx="219075" cy="1905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200" y="6715125"/>
            <a:ext cx="15240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05175" y="6715125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53150" y="6715125"/>
            <a:ext cx="1524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01125" y="6715125"/>
            <a:ext cx="15240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7343775"/>
            <a:ext cx="12192000" cy="4191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304800" y="152400"/>
            <a:ext cx="53734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Plateforme Digitale AFERA Innov</a:t>
            </a:r>
            <a:endParaRPr lang="en-US" sz="2040" dirty="0"/>
          </a:p>
        </p:txBody>
      </p:sp>
      <p:sp>
        <p:nvSpPr>
          <p:cNvPr id="33" name="Text 1"/>
          <p:cNvSpPr/>
          <p:nvPr/>
        </p:nvSpPr>
        <p:spPr>
          <a:xfrm>
            <a:off x="1381337" y="1428750"/>
            <a:ext cx="1471434" cy="417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2170" b="1" dirty="0">
                <a:solidFill>
                  <a:schemeClr val="accent1">
                    <a:lumMod val="50000"/>
                  </a:schemeClr>
                </a:solidFill>
                <a:highlight>
                  <a:srgbClr val="FF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MOODLE</a:t>
            </a:r>
            <a:endParaRPr lang="en-US" sz="2170" b="1" dirty="0">
              <a:solidFill>
                <a:schemeClr val="accent1">
                  <a:lumMod val="50000"/>
                </a:schemeClr>
              </a:solidFill>
              <a:highlight>
                <a:srgbClr val="FF0000"/>
              </a:highlight>
            </a:endParaRPr>
          </a:p>
        </p:txBody>
      </p:sp>
      <p:sp>
        <p:nvSpPr>
          <p:cNvPr id="34" name="Text 2"/>
          <p:cNvSpPr/>
          <p:nvPr/>
        </p:nvSpPr>
        <p:spPr>
          <a:xfrm>
            <a:off x="1029697" y="2276475"/>
            <a:ext cx="17887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Numérique</a:t>
            </a:r>
            <a:endParaRPr lang="en-US" sz="1120" dirty="0"/>
          </a:p>
        </p:txBody>
      </p:sp>
      <p:sp>
        <p:nvSpPr>
          <p:cNvPr id="35" name="Text 3"/>
          <p:cNvSpPr/>
          <p:nvPr/>
        </p:nvSpPr>
        <p:spPr>
          <a:xfrm>
            <a:off x="3543300" y="1214438"/>
            <a:ext cx="892683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 Plateforme Interactive pour le Partage des Connaissances</a:t>
            </a:r>
            <a:endParaRPr lang="en-US" sz="1646" dirty="0"/>
          </a:p>
        </p:txBody>
      </p:sp>
      <p:sp>
        <p:nvSpPr>
          <p:cNvPr id="36" name="Text 4"/>
          <p:cNvSpPr/>
          <p:nvPr/>
        </p:nvSpPr>
        <p:spPr>
          <a:xfrm>
            <a:off x="3543300" y="1633538"/>
            <a:ext cx="811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fonctionne avec une plateforme numérique interactive Moodle, offrant une expérience d'apprentissage enrichie et favorisant le partage de connaissances.</a:t>
            </a:r>
            <a:endParaRPr lang="en-US" sz="1120" dirty="0"/>
          </a:p>
        </p:txBody>
      </p:sp>
      <p:sp>
        <p:nvSpPr>
          <p:cNvPr id="37" name="Text 5"/>
          <p:cNvSpPr/>
          <p:nvPr/>
        </p:nvSpPr>
        <p:spPr>
          <a:xfrm>
            <a:off x="3810000" y="2224088"/>
            <a:ext cx="50455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Accessible partout en Afrique pour nos 35 Fonds d'Entretien Routier</a:t>
            </a:r>
            <a:endParaRPr lang="en-US" sz="1120" dirty="0"/>
          </a:p>
        </p:txBody>
      </p:sp>
      <p:sp>
        <p:nvSpPr>
          <p:cNvPr id="38" name="Text 6"/>
          <p:cNvSpPr/>
          <p:nvPr/>
        </p:nvSpPr>
        <p:spPr>
          <a:xfrm>
            <a:off x="1529187" y="3705225"/>
            <a:ext cx="13101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Apprentissage</a:t>
            </a:r>
            <a:endParaRPr lang="en-US" sz="1260" dirty="0"/>
          </a:p>
        </p:txBody>
      </p:sp>
      <p:sp>
        <p:nvSpPr>
          <p:cNvPr id="39" name="Text 7"/>
          <p:cNvSpPr/>
          <p:nvPr/>
        </p:nvSpPr>
        <p:spPr>
          <a:xfrm>
            <a:off x="810652" y="4048125"/>
            <a:ext cx="274739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 interactifs, certifications et diplômes</a:t>
            </a:r>
            <a:endParaRPr lang="en-US" sz="980" dirty="0"/>
          </a:p>
        </p:txBody>
      </p:sp>
      <p:sp>
        <p:nvSpPr>
          <p:cNvPr id="40" name="Text 8"/>
          <p:cNvSpPr/>
          <p:nvPr/>
        </p:nvSpPr>
        <p:spPr>
          <a:xfrm>
            <a:off x="5702781" y="3705225"/>
            <a:ext cx="7861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Echange</a:t>
            </a:r>
            <a:endParaRPr lang="en-US" sz="1260" dirty="0"/>
          </a:p>
        </p:txBody>
      </p:sp>
      <p:sp>
        <p:nvSpPr>
          <p:cNvPr id="41" name="Text 9"/>
          <p:cNvSpPr/>
          <p:nvPr/>
        </p:nvSpPr>
        <p:spPr>
          <a:xfrm>
            <a:off x="4659117" y="4048125"/>
            <a:ext cx="287361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Forum de discussion, partage d'expériences</a:t>
            </a:r>
            <a:endParaRPr lang="en-US" sz="980" dirty="0"/>
          </a:p>
        </p:txBody>
      </p:sp>
      <p:sp>
        <p:nvSpPr>
          <p:cNvPr id="42" name="Text 10"/>
          <p:cNvSpPr/>
          <p:nvPr/>
        </p:nvSpPr>
        <p:spPr>
          <a:xfrm>
            <a:off x="9321068" y="3705225"/>
            <a:ext cx="137271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Documentation</a:t>
            </a:r>
            <a:endParaRPr lang="en-US" sz="1260" dirty="0"/>
          </a:p>
        </p:txBody>
      </p:sp>
      <p:sp>
        <p:nvSpPr>
          <p:cNvPr id="43" name="Text 11"/>
          <p:cNvSpPr/>
          <p:nvPr/>
        </p:nvSpPr>
        <p:spPr>
          <a:xfrm>
            <a:off x="8849410" y="4048125"/>
            <a:ext cx="231618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documentaire et pédagogique</a:t>
            </a:r>
            <a:endParaRPr lang="en-US" sz="980" dirty="0"/>
          </a:p>
        </p:txBody>
      </p:sp>
      <p:sp>
        <p:nvSpPr>
          <p:cNvPr id="44" name="Text 12"/>
          <p:cNvSpPr/>
          <p:nvPr/>
        </p:nvSpPr>
        <p:spPr>
          <a:xfrm>
            <a:off x="1581738" y="5286375"/>
            <a:ext cx="120507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Communauté</a:t>
            </a:r>
            <a:endParaRPr lang="en-US" sz="1260" dirty="0"/>
          </a:p>
        </p:txBody>
      </p:sp>
      <p:sp>
        <p:nvSpPr>
          <p:cNvPr id="45" name="Text 13"/>
          <p:cNvSpPr/>
          <p:nvPr/>
        </p:nvSpPr>
        <p:spPr>
          <a:xfrm>
            <a:off x="1261028" y="5629275"/>
            <a:ext cx="184649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Réseau d'experts connectés</a:t>
            </a:r>
            <a:endParaRPr lang="en-US" sz="980" dirty="0"/>
          </a:p>
        </p:txBody>
      </p:sp>
      <p:sp>
        <p:nvSpPr>
          <p:cNvPr id="46" name="Text 14"/>
          <p:cNvSpPr/>
          <p:nvPr/>
        </p:nvSpPr>
        <p:spPr>
          <a:xfrm>
            <a:off x="5009465" y="5286375"/>
            <a:ext cx="217277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Gestion des Apprenants</a:t>
            </a:r>
            <a:endParaRPr lang="en-US" sz="1260" dirty="0"/>
          </a:p>
        </p:txBody>
      </p:sp>
      <p:sp>
        <p:nvSpPr>
          <p:cNvPr id="47" name="Text 15"/>
          <p:cNvSpPr/>
          <p:nvPr/>
        </p:nvSpPr>
        <p:spPr>
          <a:xfrm>
            <a:off x="4917787" y="5629275"/>
            <a:ext cx="235612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Suivi des performances, certification</a:t>
            </a:r>
            <a:endParaRPr lang="en-US" sz="980" dirty="0"/>
          </a:p>
        </p:txBody>
      </p:sp>
      <p:sp>
        <p:nvSpPr>
          <p:cNvPr id="48" name="Text 16"/>
          <p:cNvSpPr/>
          <p:nvPr/>
        </p:nvSpPr>
        <p:spPr>
          <a:xfrm>
            <a:off x="9530775" y="5286375"/>
            <a:ext cx="953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</a:t>
            </a:r>
            <a:endParaRPr lang="en-US" sz="1260" dirty="0"/>
          </a:p>
        </p:txBody>
      </p:sp>
      <p:sp>
        <p:nvSpPr>
          <p:cNvPr id="49" name="Text 17"/>
          <p:cNvSpPr/>
          <p:nvPr/>
        </p:nvSpPr>
        <p:spPr>
          <a:xfrm>
            <a:off x="8604997" y="5629275"/>
            <a:ext cx="280485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Outils pour la gestion axée sur les résultats</a:t>
            </a:r>
            <a:endParaRPr lang="en-US" sz="980" dirty="0"/>
          </a:p>
        </p:txBody>
      </p:sp>
      <p:sp>
        <p:nvSpPr>
          <p:cNvPr id="50" name="Text 18"/>
          <p:cNvSpPr/>
          <p:nvPr/>
        </p:nvSpPr>
        <p:spPr>
          <a:xfrm>
            <a:off x="752475" y="6353175"/>
            <a:ext cx="12405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Avantages pour nos Utilisateurs</a:t>
            </a:r>
            <a:endParaRPr lang="en-US" sz="1380" dirty="0"/>
          </a:p>
        </p:txBody>
      </p:sp>
      <p:sp>
        <p:nvSpPr>
          <p:cNvPr id="51" name="Text 19"/>
          <p:cNvSpPr/>
          <p:nvPr/>
        </p:nvSpPr>
        <p:spPr>
          <a:xfrm>
            <a:off x="685800" y="6696075"/>
            <a:ext cx="164725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Apprentissage à distance</a:t>
            </a:r>
            <a:endParaRPr lang="en-US" sz="980" dirty="0"/>
          </a:p>
        </p:txBody>
      </p:sp>
      <p:sp>
        <p:nvSpPr>
          <p:cNvPr id="52" name="Text 20"/>
          <p:cNvSpPr/>
          <p:nvPr/>
        </p:nvSpPr>
        <p:spPr>
          <a:xfrm>
            <a:off x="3533775" y="6696075"/>
            <a:ext cx="12556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continue</a:t>
            </a:r>
            <a:endParaRPr lang="en-US" sz="980" dirty="0"/>
          </a:p>
        </p:txBody>
      </p:sp>
      <p:sp>
        <p:nvSpPr>
          <p:cNvPr id="53" name="Text 21"/>
          <p:cNvSpPr/>
          <p:nvPr/>
        </p:nvSpPr>
        <p:spPr>
          <a:xfrm>
            <a:off x="6381750" y="6696075"/>
            <a:ext cx="17287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de connaissances</a:t>
            </a:r>
            <a:endParaRPr lang="en-US" sz="980" dirty="0"/>
          </a:p>
        </p:txBody>
      </p:sp>
      <p:sp>
        <p:nvSpPr>
          <p:cNvPr id="54" name="Text 22"/>
          <p:cNvSpPr/>
          <p:nvPr/>
        </p:nvSpPr>
        <p:spPr>
          <a:xfrm>
            <a:off x="9229725" y="6696075"/>
            <a:ext cx="173680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Documentation centralisée</a:t>
            </a:r>
            <a:endParaRPr lang="en-US" sz="980" dirty="0"/>
          </a:p>
        </p:txBody>
      </p:sp>
      <p:sp>
        <p:nvSpPr>
          <p:cNvPr id="55" name="Text 23"/>
          <p:cNvSpPr/>
          <p:nvPr/>
        </p:nvSpPr>
        <p:spPr>
          <a:xfrm>
            <a:off x="304800" y="7458075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56" name="Text 24"/>
          <p:cNvSpPr/>
          <p:nvPr/>
        </p:nvSpPr>
        <p:spPr>
          <a:xfrm>
            <a:off x="7822109" y="7458075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" y="323850"/>
            <a:ext cx="12192000" cy="9353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3708350" cy="2219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526" y="1181100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026" y="1343025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750" y="952500"/>
            <a:ext cx="3708350" cy="2219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476" y="1181100"/>
            <a:ext cx="666750" cy="666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4876" y="1343025"/>
            <a:ext cx="3619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8701" y="952500"/>
            <a:ext cx="3708499" cy="2219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9575" y="1181100"/>
            <a:ext cx="666750" cy="666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0075" y="1343025"/>
            <a:ext cx="2857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00425"/>
            <a:ext cx="3708350" cy="22193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5526" y="3629025"/>
            <a:ext cx="666750" cy="66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7926" y="3790950"/>
            <a:ext cx="3619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750" y="3400425"/>
            <a:ext cx="3708350" cy="221932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2476" y="3629025"/>
            <a:ext cx="666750" cy="666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4876" y="3790950"/>
            <a:ext cx="3619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8701" y="3400425"/>
            <a:ext cx="3708499" cy="221932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99575" y="3629025"/>
            <a:ext cx="666750" cy="6667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90075" y="3790950"/>
            <a:ext cx="28575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86878" y="5839149"/>
            <a:ext cx="2857500" cy="28575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8934450"/>
            <a:ext cx="12192000" cy="4191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304800" y="152400"/>
            <a:ext cx="37039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Facteurs Clés de Succès</a:t>
            </a:r>
            <a:endParaRPr lang="en-US" sz="2040" dirty="0"/>
          </a:p>
        </p:txBody>
      </p:sp>
      <p:sp>
        <p:nvSpPr>
          <p:cNvPr id="25" name="Text 1"/>
          <p:cNvSpPr/>
          <p:nvPr/>
        </p:nvSpPr>
        <p:spPr>
          <a:xfrm>
            <a:off x="982958" y="1990725"/>
            <a:ext cx="23520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Alignement Stratégique</a:t>
            </a:r>
            <a:endParaRPr lang="en-US" sz="1380" dirty="0"/>
          </a:p>
        </p:txBody>
      </p:sp>
      <p:sp>
        <p:nvSpPr>
          <p:cNvPr id="26" name="Text 2"/>
          <p:cNvSpPr/>
          <p:nvPr/>
        </p:nvSpPr>
        <p:spPr>
          <a:xfrm>
            <a:off x="533400" y="2371725"/>
            <a:ext cx="32511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est conçu pour être un élément central de la stratégie de l'AFERA, en répondant directement à ses priorités.</a:t>
            </a:r>
            <a:endParaRPr lang="en-US" sz="980" dirty="0"/>
          </a:p>
        </p:txBody>
      </p:sp>
      <p:sp>
        <p:nvSpPr>
          <p:cNvPr id="27" name="Text 3"/>
          <p:cNvSpPr/>
          <p:nvPr/>
        </p:nvSpPr>
        <p:spPr>
          <a:xfrm>
            <a:off x="4884881" y="1990725"/>
            <a:ext cx="2421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Collaboration Optimisée</a:t>
            </a:r>
            <a:endParaRPr lang="en-US" sz="1380" dirty="0"/>
          </a:p>
        </p:txBody>
      </p:sp>
      <p:sp>
        <p:nvSpPr>
          <p:cNvPr id="28" name="Text 4"/>
          <p:cNvSpPr/>
          <p:nvPr/>
        </p:nvSpPr>
        <p:spPr>
          <a:xfrm>
            <a:off x="4470350" y="2371725"/>
            <a:ext cx="32511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 collaboration étroite entre divers acteurs, chacun apportant une contribution essentielle à la réussite du Centre.</a:t>
            </a:r>
            <a:endParaRPr lang="en-US" sz="980" dirty="0"/>
          </a:p>
        </p:txBody>
      </p:sp>
      <p:sp>
        <p:nvSpPr>
          <p:cNvPr id="29" name="Text 5"/>
          <p:cNvSpPr/>
          <p:nvPr/>
        </p:nvSpPr>
        <p:spPr>
          <a:xfrm>
            <a:off x="9019915" y="1990725"/>
            <a:ext cx="20259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Approche Innovante</a:t>
            </a:r>
            <a:endParaRPr lang="en-US" sz="1380" dirty="0"/>
          </a:p>
        </p:txBody>
      </p:sp>
      <p:sp>
        <p:nvSpPr>
          <p:cNvPr id="30" name="Text 6"/>
          <p:cNvSpPr/>
          <p:nvPr/>
        </p:nvSpPr>
        <p:spPr>
          <a:xfrm>
            <a:off x="8407301" y="2371725"/>
            <a:ext cx="325129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Formation, recherche appliquée et partage de connaissances novateurs pour relever les défis du secteur routier africain.</a:t>
            </a:r>
            <a:endParaRPr lang="en-US" sz="980" dirty="0"/>
          </a:p>
        </p:txBody>
      </p:sp>
      <p:sp>
        <p:nvSpPr>
          <p:cNvPr id="31" name="Text 7"/>
          <p:cNvSpPr/>
          <p:nvPr/>
        </p:nvSpPr>
        <p:spPr>
          <a:xfrm>
            <a:off x="1209861" y="4438650"/>
            <a:ext cx="189822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Digitale</a:t>
            </a:r>
            <a:endParaRPr lang="en-US" sz="1380" dirty="0"/>
          </a:p>
        </p:txBody>
      </p:sp>
      <p:sp>
        <p:nvSpPr>
          <p:cNvPr id="32" name="Text 8"/>
          <p:cNvSpPr/>
          <p:nvPr/>
        </p:nvSpPr>
        <p:spPr>
          <a:xfrm>
            <a:off x="533400" y="4819650"/>
            <a:ext cx="32511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 plateforme numérique interactive pour l'apprentissage, l'échange et la documentation accessible partout en Afrique.</a:t>
            </a:r>
            <a:endParaRPr lang="en-US" sz="980" dirty="0"/>
          </a:p>
        </p:txBody>
      </p:sp>
      <p:sp>
        <p:nvSpPr>
          <p:cNvPr id="33" name="Text 9"/>
          <p:cNvSpPr/>
          <p:nvPr/>
        </p:nvSpPr>
        <p:spPr>
          <a:xfrm>
            <a:off x="4657643" y="4438650"/>
            <a:ext cx="28765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Renforcement des Capacités</a:t>
            </a:r>
            <a:endParaRPr lang="en-US" sz="1380" dirty="0"/>
          </a:p>
        </p:txBody>
      </p:sp>
      <p:sp>
        <p:nvSpPr>
          <p:cNvPr id="34" name="Text 10"/>
          <p:cNvSpPr/>
          <p:nvPr/>
        </p:nvSpPr>
        <p:spPr>
          <a:xfrm>
            <a:off x="4470350" y="4819650"/>
            <a:ext cx="32511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de cadres et praticiens sur les thématiques clés de financement et de gouvernance des infrastructures.</a:t>
            </a:r>
            <a:endParaRPr lang="en-US" sz="980" dirty="0"/>
          </a:p>
        </p:txBody>
      </p:sp>
      <p:sp>
        <p:nvSpPr>
          <p:cNvPr id="35" name="Text 11"/>
          <p:cNvSpPr/>
          <p:nvPr/>
        </p:nvSpPr>
        <p:spPr>
          <a:xfrm>
            <a:off x="9340289" y="4438650"/>
            <a:ext cx="13853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Méthode GAR</a:t>
            </a:r>
            <a:endParaRPr lang="en-US" sz="1380" dirty="0"/>
          </a:p>
        </p:txBody>
      </p:sp>
      <p:sp>
        <p:nvSpPr>
          <p:cNvPr id="36" name="Text 12"/>
          <p:cNvSpPr/>
          <p:nvPr/>
        </p:nvSpPr>
        <p:spPr>
          <a:xfrm>
            <a:off x="8407301" y="4819650"/>
            <a:ext cx="325129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Promotion de la culture de la gestion axée sur les résultats et de l'innovation pour une meilleure gestion du patrimoine routier africain.</a:t>
            </a:r>
            <a:endParaRPr lang="en-US" sz="980" dirty="0"/>
          </a:p>
        </p:txBody>
      </p:sp>
      <p:sp>
        <p:nvSpPr>
          <p:cNvPr id="37" name="Text 13"/>
          <p:cNvSpPr/>
          <p:nvPr/>
        </p:nvSpPr>
        <p:spPr>
          <a:xfrm>
            <a:off x="304800" y="904875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38" name="Text 14"/>
          <p:cNvSpPr/>
          <p:nvPr/>
        </p:nvSpPr>
        <p:spPr>
          <a:xfrm>
            <a:off x="7822109" y="904875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677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11582400" cy="914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95500"/>
            <a:ext cx="5676900" cy="5448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362200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781300"/>
            <a:ext cx="5219700" cy="10191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6920" y="29337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8370" y="306705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3952875"/>
            <a:ext cx="5219700" cy="10191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1343" y="4105275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2793" y="4238625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124450"/>
            <a:ext cx="5219700" cy="10191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8949" y="52768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0399" y="541020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400" y="6296025"/>
            <a:ext cx="5219700" cy="10191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6455" y="6448425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66480" y="6581775"/>
            <a:ext cx="17145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2095500"/>
            <a:ext cx="5676900" cy="5448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2362200"/>
            <a:ext cx="285750" cy="228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4063901"/>
            <a:ext cx="1905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8900" y="5333851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68767" y="6718102"/>
            <a:ext cx="1159966" cy="4191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7848600"/>
            <a:ext cx="12192000" cy="4191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304800" y="152400"/>
            <a:ext cx="235743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Contactez-nous</a:t>
            </a:r>
            <a:endParaRPr lang="en-US" sz="2040" dirty="0"/>
          </a:p>
        </p:txBody>
      </p:sp>
      <p:sp>
        <p:nvSpPr>
          <p:cNvPr id="26" name="Text 1"/>
          <p:cNvSpPr/>
          <p:nvPr/>
        </p:nvSpPr>
        <p:spPr>
          <a:xfrm>
            <a:off x="-106680" y="1104900"/>
            <a:ext cx="124053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Merci de votre attention !</a:t>
            </a:r>
            <a:endParaRPr lang="en-US" sz="1646" dirty="0"/>
          </a:p>
        </p:txBody>
      </p:sp>
      <p:sp>
        <p:nvSpPr>
          <p:cNvPr id="27" name="Text 2"/>
          <p:cNvSpPr/>
          <p:nvPr/>
        </p:nvSpPr>
        <p:spPr>
          <a:xfrm>
            <a:off x="-106680" y="1485900"/>
            <a:ext cx="1240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Nous sommes impatients de vous accueillir parmi nos programmes de formation et d'innovation pour le secteur routier africain.</a:t>
            </a:r>
            <a:endParaRPr lang="en-US" sz="1120" dirty="0"/>
          </a:p>
        </p:txBody>
      </p:sp>
      <p:sp>
        <p:nvSpPr>
          <p:cNvPr id="28" name="Text 3"/>
          <p:cNvSpPr/>
          <p:nvPr/>
        </p:nvSpPr>
        <p:spPr>
          <a:xfrm>
            <a:off x="866775" y="2324100"/>
            <a:ext cx="57416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Informations de Contact</a:t>
            </a:r>
            <a:endParaRPr lang="en-US" sz="1646" dirty="0"/>
          </a:p>
        </p:txBody>
      </p:sp>
      <p:sp>
        <p:nvSpPr>
          <p:cNvPr id="29" name="Text 4"/>
          <p:cNvSpPr/>
          <p:nvPr/>
        </p:nvSpPr>
        <p:spPr>
          <a:xfrm>
            <a:off x="3940820" y="3062288"/>
            <a:ext cx="18258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</a:t>
            </a:r>
            <a:endParaRPr lang="en-US" sz="1120" dirty="0"/>
          </a:p>
        </p:txBody>
      </p:sp>
      <p:sp>
        <p:nvSpPr>
          <p:cNvPr id="30" name="Text 5"/>
          <p:cNvSpPr/>
          <p:nvPr/>
        </p:nvSpPr>
        <p:spPr>
          <a:xfrm>
            <a:off x="3940820" y="3290888"/>
            <a:ext cx="1825868" cy="4407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contact@aferaacademy.afica</a:t>
            </a:r>
            <a:endParaRPr lang="en-US" sz="1120" dirty="0"/>
          </a:p>
        </p:txBody>
      </p:sp>
      <p:sp>
        <p:nvSpPr>
          <p:cNvPr id="31" name="Text 6"/>
          <p:cNvSpPr/>
          <p:nvPr/>
        </p:nvSpPr>
        <p:spPr>
          <a:xfrm>
            <a:off x="4325243" y="4233863"/>
            <a:ext cx="14030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Téléphone</a:t>
            </a:r>
            <a:endParaRPr lang="en-US" sz="1120" dirty="0"/>
          </a:p>
        </p:txBody>
      </p:sp>
      <p:sp>
        <p:nvSpPr>
          <p:cNvPr id="32" name="Text 7"/>
          <p:cNvSpPr/>
          <p:nvPr/>
        </p:nvSpPr>
        <p:spPr>
          <a:xfrm>
            <a:off x="4325243" y="4462463"/>
            <a:ext cx="1403003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+254 784 42 41</a:t>
            </a:r>
            <a:endParaRPr lang="en-US" sz="1120" dirty="0"/>
          </a:p>
        </p:txBody>
      </p:sp>
      <p:sp>
        <p:nvSpPr>
          <p:cNvPr id="33" name="Text 8"/>
          <p:cNvSpPr/>
          <p:nvPr/>
        </p:nvSpPr>
        <p:spPr>
          <a:xfrm>
            <a:off x="4222849" y="5405438"/>
            <a:ext cx="15156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Site Web</a:t>
            </a:r>
            <a:endParaRPr lang="en-US" sz="1120" dirty="0"/>
          </a:p>
        </p:txBody>
      </p:sp>
      <p:sp>
        <p:nvSpPr>
          <p:cNvPr id="34" name="Text 9"/>
          <p:cNvSpPr/>
          <p:nvPr/>
        </p:nvSpPr>
        <p:spPr>
          <a:xfrm>
            <a:off x="2662239" y="5782894"/>
            <a:ext cx="3123872" cy="441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4"/>
              </a:rPr>
              <a:t>www.aferaacademy.africa.</a:t>
            </a:r>
            <a:endParaRPr lang="en-US" sz="112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800"/>
              </a:lnSpc>
              <a:buNone/>
            </a:pPr>
            <a:endParaRPr lang="en-US" sz="1120" dirty="0"/>
          </a:p>
        </p:txBody>
      </p:sp>
      <p:sp>
        <p:nvSpPr>
          <p:cNvPr id="35" name="Text 10"/>
          <p:cNvSpPr/>
          <p:nvPr/>
        </p:nvSpPr>
        <p:spPr>
          <a:xfrm>
            <a:off x="3790355" y="6577013"/>
            <a:ext cx="19913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Siège Social</a:t>
            </a:r>
            <a:endParaRPr lang="en-US" sz="1120" dirty="0"/>
          </a:p>
        </p:txBody>
      </p:sp>
      <p:sp>
        <p:nvSpPr>
          <p:cNvPr id="36" name="Text 11"/>
          <p:cNvSpPr/>
          <p:nvPr/>
        </p:nvSpPr>
        <p:spPr>
          <a:xfrm>
            <a:off x="3790355" y="6805613"/>
            <a:ext cx="199138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Nairobi Kenya</a:t>
            </a:r>
            <a:endParaRPr lang="en-US" sz="1120" dirty="0"/>
          </a:p>
        </p:txBody>
      </p:sp>
      <p:sp>
        <p:nvSpPr>
          <p:cNvPr id="37" name="Text 12"/>
          <p:cNvSpPr/>
          <p:nvPr/>
        </p:nvSpPr>
        <p:spPr>
          <a:xfrm>
            <a:off x="6800850" y="2324100"/>
            <a:ext cx="57416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Rejoignez-nous</a:t>
            </a:r>
            <a:endParaRPr lang="en-US" sz="1646" dirty="0"/>
          </a:p>
        </p:txBody>
      </p:sp>
      <p:sp>
        <p:nvSpPr>
          <p:cNvPr id="38" name="Text 13"/>
          <p:cNvSpPr/>
          <p:nvPr/>
        </p:nvSpPr>
        <p:spPr>
          <a:xfrm>
            <a:off x="6438900" y="2781300"/>
            <a:ext cx="52197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offre une plateforme unique pour la formation et l'innovation dans le secteur routier africain. Nous vous invitons à rejoindre nos programmes et à devenir partie de notre réseau d'experts et de praticiens connectés.</a:t>
            </a:r>
            <a:endParaRPr lang="en-US" sz="1120" dirty="0"/>
          </a:p>
        </p:txBody>
      </p:sp>
      <p:sp>
        <p:nvSpPr>
          <p:cNvPr id="39" name="Text 14"/>
          <p:cNvSpPr/>
          <p:nvPr/>
        </p:nvSpPr>
        <p:spPr>
          <a:xfrm>
            <a:off x="6705600" y="4025801"/>
            <a:ext cx="5741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</a:t>
            </a:r>
            <a:endParaRPr lang="en-US" sz="1120" dirty="0"/>
          </a:p>
        </p:txBody>
      </p:sp>
      <p:sp>
        <p:nvSpPr>
          <p:cNvPr id="40" name="Text 15"/>
          <p:cNvSpPr/>
          <p:nvPr/>
        </p:nvSpPr>
        <p:spPr>
          <a:xfrm>
            <a:off x="6667500" y="4330601"/>
            <a:ext cx="4991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 programmes certifiants et diplômants en partenariat avec des universités et institutions spécialisées.</a:t>
            </a:r>
            <a:endParaRPr lang="en-US" sz="980" dirty="0"/>
          </a:p>
        </p:txBody>
      </p:sp>
      <p:sp>
        <p:nvSpPr>
          <p:cNvPr id="41" name="Text 16"/>
          <p:cNvSpPr/>
          <p:nvPr/>
        </p:nvSpPr>
        <p:spPr>
          <a:xfrm>
            <a:off x="6629400" y="5295751"/>
            <a:ext cx="5741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</a:t>
            </a:r>
            <a:endParaRPr lang="en-US" sz="1120" dirty="0"/>
          </a:p>
        </p:txBody>
      </p:sp>
      <p:sp>
        <p:nvSpPr>
          <p:cNvPr id="42" name="Text 17"/>
          <p:cNvSpPr/>
          <p:nvPr/>
        </p:nvSpPr>
        <p:spPr>
          <a:xfrm>
            <a:off x="6667500" y="5600551"/>
            <a:ext cx="4991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Participez à nos ateliers d'innovation et échangez avec des experts du secteur routier africain.</a:t>
            </a:r>
            <a:endParaRPr lang="en-US" sz="980" dirty="0"/>
          </a:p>
        </p:txBody>
      </p:sp>
      <p:sp>
        <p:nvSpPr>
          <p:cNvPr id="43" name="Text 18"/>
          <p:cNvSpPr/>
          <p:nvPr/>
        </p:nvSpPr>
        <p:spPr>
          <a:xfrm>
            <a:off x="304800" y="79629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4" name="Text 19"/>
          <p:cNvSpPr/>
          <p:nvPr/>
        </p:nvSpPr>
        <p:spPr>
          <a:xfrm>
            <a:off x="7822109" y="79629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" y="30480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5562600" cy="1981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192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076700"/>
            <a:ext cx="5562600" cy="2057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343400"/>
            <a:ext cx="17145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4800600"/>
            <a:ext cx="762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105400"/>
            <a:ext cx="762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410200"/>
            <a:ext cx="762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715000"/>
            <a:ext cx="762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952500"/>
            <a:ext cx="5562600" cy="2362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1219200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1638300"/>
            <a:ext cx="418356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9429" y="1771650"/>
            <a:ext cx="28575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5900" y="1638300"/>
            <a:ext cx="529084" cy="571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6068" y="1771650"/>
            <a:ext cx="2286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200" y="2438400"/>
            <a:ext cx="451842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6246" y="2571750"/>
            <a:ext cx="28575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05900" y="2438400"/>
            <a:ext cx="479971" cy="571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1511" y="2571750"/>
            <a:ext cx="228600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4600" y="3467100"/>
            <a:ext cx="5562600" cy="2667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3200" y="3733800"/>
            <a:ext cx="257175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304800" y="152400"/>
            <a:ext cx="58161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Contexte et Justification de la Création</a:t>
            </a:r>
            <a:endParaRPr lang="en-US" sz="2040" dirty="0"/>
          </a:p>
        </p:txBody>
      </p:sp>
      <p:sp>
        <p:nvSpPr>
          <p:cNvPr id="27" name="Text 1"/>
          <p:cNvSpPr/>
          <p:nvPr/>
        </p:nvSpPr>
        <p:spPr>
          <a:xfrm>
            <a:off x="838200" y="11811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Contexte</a:t>
            </a:r>
            <a:endParaRPr lang="en-US" sz="1646" dirty="0"/>
          </a:p>
        </p:txBody>
      </p:sp>
      <p:sp>
        <p:nvSpPr>
          <p:cNvPr id="28" name="Text 2"/>
          <p:cNvSpPr/>
          <p:nvPr/>
        </p:nvSpPr>
        <p:spPr>
          <a:xfrm>
            <a:off x="533400" y="1638300"/>
            <a:ext cx="56159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L'AFERA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regroupe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 Fonds </a:t>
            </a:r>
            <a:r>
              <a:rPr lang="en-US" sz="112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d'Entretien</a:t>
            </a:r>
            <a:r>
              <a:rPr lang="en-US" sz="112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Routier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Afrique.</a:t>
            </a:r>
            <a:endParaRPr lang="en-US" sz="1120" dirty="0"/>
          </a:p>
        </p:txBody>
      </p:sp>
      <p:sp>
        <p:nvSpPr>
          <p:cNvPr id="29" name="Text 3"/>
          <p:cNvSpPr/>
          <p:nvPr/>
        </p:nvSpPr>
        <p:spPr>
          <a:xfrm>
            <a:off x="533400" y="2019300"/>
            <a:ext cx="5105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Créée pour renforcer la gestion, la durabilité et la performance des infrastructures routières, considérées comme des moteurs essentiels du développement économique et social du continent.</a:t>
            </a:r>
            <a:endParaRPr lang="en-US" sz="1120" dirty="0"/>
          </a:p>
        </p:txBody>
      </p:sp>
      <p:sp>
        <p:nvSpPr>
          <p:cNvPr id="30" name="Text 4"/>
          <p:cNvSpPr/>
          <p:nvPr/>
        </p:nvSpPr>
        <p:spPr>
          <a:xfrm>
            <a:off x="781050" y="43053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Enjeux Actuels</a:t>
            </a:r>
            <a:endParaRPr lang="en-US" sz="1646" dirty="0"/>
          </a:p>
        </p:txBody>
      </p:sp>
      <p:sp>
        <p:nvSpPr>
          <p:cNvPr id="31" name="Text 5"/>
          <p:cNvSpPr/>
          <p:nvPr/>
        </p:nvSpPr>
        <p:spPr>
          <a:xfrm>
            <a:off x="495300" y="4762500"/>
            <a:ext cx="5825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Évolution des besoins en infrastructures</a:t>
            </a:r>
            <a:endParaRPr lang="en-US" sz="1120" dirty="0"/>
          </a:p>
        </p:txBody>
      </p:sp>
      <p:sp>
        <p:nvSpPr>
          <p:cNvPr id="32" name="Text 6"/>
          <p:cNvSpPr/>
          <p:nvPr/>
        </p:nvSpPr>
        <p:spPr>
          <a:xfrm>
            <a:off x="495300" y="5067300"/>
            <a:ext cx="5825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Exigences croissantes en matière de gouvernance</a:t>
            </a:r>
            <a:endParaRPr lang="en-US" sz="1120" dirty="0"/>
          </a:p>
        </p:txBody>
      </p:sp>
      <p:sp>
        <p:nvSpPr>
          <p:cNvPr id="33" name="Text 7"/>
          <p:cNvSpPr/>
          <p:nvPr/>
        </p:nvSpPr>
        <p:spPr>
          <a:xfrm>
            <a:off x="495300" y="5372100"/>
            <a:ext cx="5825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Pression sur les financements</a:t>
            </a:r>
            <a:endParaRPr lang="en-US" sz="1120" dirty="0"/>
          </a:p>
        </p:txBody>
      </p:sp>
      <p:sp>
        <p:nvSpPr>
          <p:cNvPr id="34" name="Text 8"/>
          <p:cNvSpPr/>
          <p:nvPr/>
        </p:nvSpPr>
        <p:spPr>
          <a:xfrm>
            <a:off x="495300" y="5676900"/>
            <a:ext cx="5825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Nécessité de disposer de compétences adaptées</a:t>
            </a:r>
            <a:endParaRPr lang="en-US" sz="1120" dirty="0"/>
          </a:p>
        </p:txBody>
      </p:sp>
      <p:sp>
        <p:nvSpPr>
          <p:cNvPr id="35" name="Text 9"/>
          <p:cNvSpPr/>
          <p:nvPr/>
        </p:nvSpPr>
        <p:spPr>
          <a:xfrm>
            <a:off x="6858000" y="11811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Nouvelles Solutions</a:t>
            </a:r>
            <a:endParaRPr lang="en-US" sz="1646" dirty="0"/>
          </a:p>
        </p:txBody>
      </p:sp>
      <p:sp>
        <p:nvSpPr>
          <p:cNvPr id="36" name="Text 10"/>
          <p:cNvSpPr/>
          <p:nvPr/>
        </p:nvSpPr>
        <p:spPr>
          <a:xfrm>
            <a:off x="7114431" y="1638300"/>
            <a:ext cx="21906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</a:t>
            </a:r>
            <a:endParaRPr lang="en-US" sz="1120" dirty="0"/>
          </a:p>
        </p:txBody>
      </p:sp>
      <p:sp>
        <p:nvSpPr>
          <p:cNvPr id="37" name="Text 11"/>
          <p:cNvSpPr/>
          <p:nvPr/>
        </p:nvSpPr>
        <p:spPr>
          <a:xfrm>
            <a:off x="7114431" y="1905000"/>
            <a:ext cx="199146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E-learning, certifications, diplômes spécialisés</a:t>
            </a:r>
            <a:endParaRPr lang="en-US" sz="980" dirty="0"/>
          </a:p>
        </p:txBody>
      </p:sp>
      <p:sp>
        <p:nvSpPr>
          <p:cNvPr id="38" name="Text 12"/>
          <p:cNvSpPr/>
          <p:nvPr/>
        </p:nvSpPr>
        <p:spPr>
          <a:xfrm>
            <a:off x="9777859" y="1638300"/>
            <a:ext cx="2068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</a:t>
            </a:r>
            <a:endParaRPr lang="en-US" sz="1120" dirty="0"/>
          </a:p>
        </p:txBody>
      </p:sp>
      <p:sp>
        <p:nvSpPr>
          <p:cNvPr id="39" name="Text 13"/>
          <p:cNvSpPr/>
          <p:nvPr/>
        </p:nvSpPr>
        <p:spPr>
          <a:xfrm>
            <a:off x="9777859" y="1905000"/>
            <a:ext cx="188074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Méthodes, technologies, pratiques</a:t>
            </a:r>
            <a:endParaRPr lang="en-US" sz="980" dirty="0"/>
          </a:p>
        </p:txBody>
      </p:sp>
      <p:sp>
        <p:nvSpPr>
          <p:cNvPr id="40" name="Text 14"/>
          <p:cNvSpPr/>
          <p:nvPr/>
        </p:nvSpPr>
        <p:spPr>
          <a:xfrm>
            <a:off x="7147917" y="2438400"/>
            <a:ext cx="21537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d'Expériences</a:t>
            </a:r>
            <a:endParaRPr lang="en-US" sz="1120" dirty="0"/>
          </a:p>
        </p:txBody>
      </p:sp>
      <p:sp>
        <p:nvSpPr>
          <p:cNvPr id="41" name="Text 15"/>
          <p:cNvSpPr/>
          <p:nvPr/>
        </p:nvSpPr>
        <p:spPr>
          <a:xfrm>
            <a:off x="7147917" y="2705100"/>
            <a:ext cx="195798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Collaboration, échange de connaissances</a:t>
            </a:r>
            <a:endParaRPr lang="en-US" sz="980" dirty="0"/>
          </a:p>
        </p:txBody>
      </p:sp>
      <p:sp>
        <p:nvSpPr>
          <p:cNvPr id="42" name="Text 16"/>
          <p:cNvSpPr/>
          <p:nvPr/>
        </p:nvSpPr>
        <p:spPr>
          <a:xfrm>
            <a:off x="9728746" y="2438400"/>
            <a:ext cx="2122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 Adaptés</a:t>
            </a:r>
            <a:endParaRPr lang="en-US" sz="1120" dirty="0"/>
          </a:p>
        </p:txBody>
      </p:sp>
      <p:sp>
        <p:nvSpPr>
          <p:cNvPr id="43" name="Text 17"/>
          <p:cNvSpPr/>
          <p:nvPr/>
        </p:nvSpPr>
        <p:spPr>
          <a:xfrm>
            <a:off x="9728746" y="2705100"/>
            <a:ext cx="192985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Contextualisés pour les pays membres</a:t>
            </a:r>
            <a:endParaRPr lang="en-US" sz="980" dirty="0"/>
          </a:p>
        </p:txBody>
      </p:sp>
      <p:sp>
        <p:nvSpPr>
          <p:cNvPr id="44" name="Text 18"/>
          <p:cNvSpPr/>
          <p:nvPr/>
        </p:nvSpPr>
        <p:spPr>
          <a:xfrm>
            <a:off x="6886575" y="36957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</a:t>
            </a:r>
            <a:endParaRPr lang="en-US" sz="1646" dirty="0"/>
          </a:p>
        </p:txBody>
      </p:sp>
      <p:sp>
        <p:nvSpPr>
          <p:cNvPr id="45" name="Text 19"/>
          <p:cNvSpPr/>
          <p:nvPr/>
        </p:nvSpPr>
        <p:spPr>
          <a:xfrm>
            <a:off x="6553200" y="4076700"/>
            <a:ext cx="510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Bras académique et innovant de l'AFERA, adossé à une plateforme numérique de formation et de renforcement des capacités.</a:t>
            </a:r>
            <a:endParaRPr lang="en-US" sz="1120" dirty="0"/>
          </a:p>
        </p:txBody>
      </p:sp>
      <p:sp>
        <p:nvSpPr>
          <p:cNvPr id="46" name="Text 20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7" name="Text 21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95829AA-F8DA-FD22-7581-09748715282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64481" y="4572000"/>
            <a:ext cx="2593428" cy="145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895600" cy="33432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752600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" y="1943100"/>
            <a:ext cx="3429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73" y="4371975"/>
            <a:ext cx="1095673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746" y="4371975"/>
            <a:ext cx="1221581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524000"/>
            <a:ext cx="2895600" cy="33432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1752600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888" y="1943100"/>
            <a:ext cx="42862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9323" y="4371975"/>
            <a:ext cx="88076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288" y="4371975"/>
            <a:ext cx="108079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24000"/>
            <a:ext cx="2895600" cy="33432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2800" y="1752600"/>
            <a:ext cx="762000" cy="762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5213" y="1943100"/>
            <a:ext cx="257175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5331" y="4371975"/>
            <a:ext cx="902791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4322" y="4371975"/>
            <a:ext cx="717798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1524000"/>
            <a:ext cx="2895600" cy="334327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58400" y="1752600"/>
            <a:ext cx="762000" cy="762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7950" y="1943100"/>
            <a:ext cx="3429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4997" y="4371975"/>
            <a:ext cx="924967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66164" y="4371975"/>
            <a:ext cx="1347490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62513" y="5095874"/>
            <a:ext cx="1690687" cy="112712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304800" y="152400"/>
            <a:ext cx="5758041" cy="3462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Le Pourquoi du Centre AFERA Innov</a:t>
            </a:r>
            <a:endParaRPr lang="en-US" sz="2400" dirty="0">
              <a:highlight>
                <a:srgbClr val="000000"/>
              </a:highlight>
            </a:endParaRPr>
          </a:p>
        </p:txBody>
      </p:sp>
      <p:sp>
        <p:nvSpPr>
          <p:cNvPr id="27" name="Text 1"/>
          <p:cNvSpPr/>
          <p:nvPr/>
        </p:nvSpPr>
        <p:spPr>
          <a:xfrm>
            <a:off x="-274320" y="952500"/>
            <a:ext cx="1274064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b="1" dirty="0">
                <a:solidFill>
                  <a:srgbClr val="FFFFFF"/>
                </a:solidFill>
                <a:highlight>
                  <a:srgbClr val="8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répond à plusieurs besoins et volontés identifiés:</a:t>
            </a:r>
            <a:endParaRPr lang="en-US" b="1" dirty="0">
              <a:highlight>
                <a:srgbClr val="808080"/>
              </a:highlight>
            </a:endParaRPr>
          </a:p>
        </p:txBody>
      </p:sp>
      <p:sp>
        <p:nvSpPr>
          <p:cNvPr id="28" name="Text 2"/>
          <p:cNvSpPr/>
          <p:nvPr/>
        </p:nvSpPr>
        <p:spPr>
          <a:xfrm>
            <a:off x="727770" y="2657475"/>
            <a:ext cx="20496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Besoin de Capacités</a:t>
            </a:r>
            <a:endParaRPr lang="en-US" sz="1380" dirty="0"/>
          </a:p>
        </p:txBody>
      </p:sp>
      <p:sp>
        <p:nvSpPr>
          <p:cNvPr id="29" name="Text 3"/>
          <p:cNvSpPr/>
          <p:nvPr/>
        </p:nvSpPr>
        <p:spPr>
          <a:xfrm>
            <a:off x="533400" y="3038475"/>
            <a:ext cx="24384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Accroître les capacités techniques et financières pour relever les défis des infrastructures routières.</a:t>
            </a:r>
            <a:endParaRPr lang="en-US" sz="1120" dirty="0"/>
          </a:p>
        </p:txBody>
      </p:sp>
      <p:sp>
        <p:nvSpPr>
          <p:cNvPr id="30" name="Text 4"/>
          <p:cNvSpPr/>
          <p:nvPr/>
        </p:nvSpPr>
        <p:spPr>
          <a:xfrm>
            <a:off x="501089" y="4371975"/>
            <a:ext cx="12052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</a:t>
            </a:r>
            <a:endParaRPr lang="en-US" sz="980" dirty="0"/>
          </a:p>
        </p:txBody>
      </p:sp>
      <p:sp>
        <p:nvSpPr>
          <p:cNvPr id="31" name="Text 5"/>
          <p:cNvSpPr/>
          <p:nvPr/>
        </p:nvSpPr>
        <p:spPr>
          <a:xfrm>
            <a:off x="1666667" y="4371975"/>
            <a:ext cx="134373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Développement</a:t>
            </a:r>
            <a:endParaRPr lang="en-US" sz="980" dirty="0"/>
          </a:p>
        </p:txBody>
      </p:sp>
      <p:sp>
        <p:nvSpPr>
          <p:cNvPr id="32" name="Text 6"/>
          <p:cNvSpPr/>
          <p:nvPr/>
        </p:nvSpPr>
        <p:spPr>
          <a:xfrm>
            <a:off x="3429000" y="2657475"/>
            <a:ext cx="2438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Modernisation de la Formation</a:t>
            </a:r>
            <a:endParaRPr lang="en-US" sz="1380" dirty="0"/>
          </a:p>
        </p:txBody>
      </p:sp>
      <p:sp>
        <p:nvSpPr>
          <p:cNvPr id="33" name="Text 7"/>
          <p:cNvSpPr/>
          <p:nvPr/>
        </p:nvSpPr>
        <p:spPr>
          <a:xfrm>
            <a:off x="3429000" y="3305175"/>
            <a:ext cx="243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Mettre à jour les méthodes d'apprentissage avec e-learning, certifications et diplômes spécialisés.</a:t>
            </a:r>
            <a:endParaRPr lang="en-US" sz="1120" dirty="0"/>
          </a:p>
        </p:txBody>
      </p:sp>
      <p:sp>
        <p:nvSpPr>
          <p:cNvPr id="34" name="Text 8"/>
          <p:cNvSpPr/>
          <p:nvPr/>
        </p:nvSpPr>
        <p:spPr>
          <a:xfrm>
            <a:off x="3585284" y="4371975"/>
            <a:ext cx="96884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E-learning</a:t>
            </a:r>
            <a:endParaRPr lang="en-US" sz="980" dirty="0"/>
          </a:p>
        </p:txBody>
      </p:sp>
      <p:sp>
        <p:nvSpPr>
          <p:cNvPr id="35" name="Text 9"/>
          <p:cNvSpPr/>
          <p:nvPr/>
        </p:nvSpPr>
        <p:spPr>
          <a:xfrm>
            <a:off x="4532248" y="4371975"/>
            <a:ext cx="118886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Certifications</a:t>
            </a:r>
            <a:endParaRPr lang="en-US" sz="980" dirty="0"/>
          </a:p>
        </p:txBody>
      </p:sp>
      <p:sp>
        <p:nvSpPr>
          <p:cNvPr id="36" name="Text 10"/>
          <p:cNvSpPr/>
          <p:nvPr/>
        </p:nvSpPr>
        <p:spPr>
          <a:xfrm>
            <a:off x="6324600" y="2657475"/>
            <a:ext cx="2438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des Meilleures Pratiques</a:t>
            </a:r>
            <a:endParaRPr lang="en-US" sz="1380" dirty="0"/>
          </a:p>
        </p:txBody>
      </p:sp>
      <p:sp>
        <p:nvSpPr>
          <p:cNvPr id="37" name="Text 11"/>
          <p:cNvSpPr/>
          <p:nvPr/>
        </p:nvSpPr>
        <p:spPr>
          <a:xfrm>
            <a:off x="6324600" y="3305175"/>
            <a:ext cx="243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Mettre en commun les connaissances et expériences pour favoriser l'innovation dans le secteur.</a:t>
            </a:r>
            <a:endParaRPr lang="en-US" sz="1120" dirty="0"/>
          </a:p>
        </p:txBody>
      </p:sp>
      <p:sp>
        <p:nvSpPr>
          <p:cNvPr id="38" name="Text 12"/>
          <p:cNvSpPr/>
          <p:nvPr/>
        </p:nvSpPr>
        <p:spPr>
          <a:xfrm>
            <a:off x="6650191" y="4371975"/>
            <a:ext cx="99307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</a:t>
            </a:r>
            <a:endParaRPr lang="en-US" sz="980" dirty="0"/>
          </a:p>
        </p:txBody>
      </p:sp>
      <p:sp>
        <p:nvSpPr>
          <p:cNvPr id="39" name="Text 13"/>
          <p:cNvSpPr/>
          <p:nvPr/>
        </p:nvSpPr>
        <p:spPr>
          <a:xfrm>
            <a:off x="7638432" y="4371975"/>
            <a:ext cx="78957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</a:t>
            </a:r>
            <a:endParaRPr lang="en-US" sz="980" dirty="0"/>
          </a:p>
        </p:txBody>
      </p:sp>
      <p:sp>
        <p:nvSpPr>
          <p:cNvPr id="40" name="Text 14"/>
          <p:cNvSpPr/>
          <p:nvPr/>
        </p:nvSpPr>
        <p:spPr>
          <a:xfrm>
            <a:off x="9360218" y="2657475"/>
            <a:ext cx="21583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 Adaptés</a:t>
            </a:r>
            <a:endParaRPr lang="en-US" sz="1380" dirty="0"/>
          </a:p>
        </p:txBody>
      </p:sp>
      <p:sp>
        <p:nvSpPr>
          <p:cNvPr id="41" name="Text 15"/>
          <p:cNvSpPr/>
          <p:nvPr/>
        </p:nvSpPr>
        <p:spPr>
          <a:xfrm>
            <a:off x="9220200" y="3038475"/>
            <a:ext cx="24384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Répondre à la demande croissante des pays membres pour des programmes contextuels et adaptés.</a:t>
            </a:r>
            <a:endParaRPr lang="en-US" sz="1120" dirty="0"/>
          </a:p>
        </p:txBody>
      </p:sp>
      <p:sp>
        <p:nvSpPr>
          <p:cNvPr id="42" name="Text 16"/>
          <p:cNvSpPr/>
          <p:nvPr/>
        </p:nvSpPr>
        <p:spPr>
          <a:xfrm>
            <a:off x="9218749" y="4371975"/>
            <a:ext cx="10174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Adaptation</a:t>
            </a:r>
            <a:endParaRPr lang="en-US" sz="980" dirty="0"/>
          </a:p>
        </p:txBody>
      </p:sp>
      <p:sp>
        <p:nvSpPr>
          <p:cNvPr id="43" name="Text 17"/>
          <p:cNvSpPr/>
          <p:nvPr/>
        </p:nvSpPr>
        <p:spPr>
          <a:xfrm>
            <a:off x="10198790" y="4371975"/>
            <a:ext cx="148223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Contextualisation</a:t>
            </a:r>
            <a:endParaRPr lang="en-US" sz="980" dirty="0"/>
          </a:p>
        </p:txBody>
      </p:sp>
      <p:sp>
        <p:nvSpPr>
          <p:cNvPr id="44" name="Text 18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5" name="Text 19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11582400" cy="1714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476375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" y="1638300"/>
            <a:ext cx="3238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50" y="1600200"/>
            <a:ext cx="10229850" cy="838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971800"/>
            <a:ext cx="11582400" cy="2790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4033837"/>
            <a:ext cx="666750" cy="666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4195763"/>
            <a:ext cx="28575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8750" y="3619500"/>
            <a:ext cx="10229850" cy="19145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4606" y="4533900"/>
            <a:ext cx="514350" cy="5429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8906" y="4648200"/>
            <a:ext cx="28575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4444" y="4533900"/>
            <a:ext cx="457200" cy="5429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88744" y="464820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9994" y="4533900"/>
            <a:ext cx="428625" cy="5429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4294" y="4648200"/>
            <a:ext cx="200025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8394" y="4533900"/>
            <a:ext cx="514350" cy="54292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22694" y="4648200"/>
            <a:ext cx="28575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04800" y="152400"/>
            <a:ext cx="434799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 et Mission de l'AFERA</a:t>
            </a:r>
            <a:endParaRPr lang="en-US" sz="2040" dirty="0"/>
          </a:p>
        </p:txBody>
      </p:sp>
      <p:sp>
        <p:nvSpPr>
          <p:cNvPr id="22" name="Text 1"/>
          <p:cNvSpPr/>
          <p:nvPr/>
        </p:nvSpPr>
        <p:spPr>
          <a:xfrm>
            <a:off x="1428750" y="1181100"/>
            <a:ext cx="1125283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 de l'AFERA</a:t>
            </a:r>
            <a:endParaRPr lang="en-US" sz="1646" dirty="0"/>
          </a:p>
        </p:txBody>
      </p:sp>
      <p:sp>
        <p:nvSpPr>
          <p:cNvPr id="23" name="Text 2"/>
          <p:cNvSpPr/>
          <p:nvPr/>
        </p:nvSpPr>
        <p:spPr>
          <a:xfrm>
            <a:off x="1581150" y="1752600"/>
            <a:ext cx="99250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Faire des 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Fonds d'Entretien Routier 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d'Afrique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instruments 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performants</a:t>
            </a:r>
            <a:r>
              <a:rPr lang="en-US" sz="138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transparents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 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durables 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 service de la mobilité et de l'intégration régionale.</a:t>
            </a:r>
            <a:endParaRPr lang="en-US" sz="1380" dirty="0"/>
          </a:p>
        </p:txBody>
      </p:sp>
      <p:sp>
        <p:nvSpPr>
          <p:cNvPr id="24" name="Text 3"/>
          <p:cNvSpPr/>
          <p:nvPr/>
        </p:nvSpPr>
        <p:spPr>
          <a:xfrm>
            <a:off x="1428750" y="3200400"/>
            <a:ext cx="1125283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Mission de l'AFERA</a:t>
            </a:r>
            <a:endParaRPr lang="en-US" sz="1646" dirty="0"/>
          </a:p>
        </p:txBody>
      </p:sp>
      <p:sp>
        <p:nvSpPr>
          <p:cNvPr id="25" name="Text 4"/>
          <p:cNvSpPr/>
          <p:nvPr/>
        </p:nvSpPr>
        <p:spPr>
          <a:xfrm>
            <a:off x="1581150" y="3771900"/>
            <a:ext cx="99250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Promouvoir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bonne gouvernance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le 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financement durable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le 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de 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connaissances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 le 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renforcement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des </a:t>
            </a:r>
            <a:r>
              <a:rPr lang="en-US" sz="138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capacités</a:t>
            </a:r>
            <a:r>
              <a:rPr lang="en-US" sz="138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FER pour une meilleure gestion du patrimoine routier africain.</a:t>
            </a:r>
            <a:endParaRPr lang="en-US" sz="1380" dirty="0"/>
          </a:p>
        </p:txBody>
      </p:sp>
      <p:sp>
        <p:nvSpPr>
          <p:cNvPr id="26" name="Text 5"/>
          <p:cNvSpPr/>
          <p:nvPr/>
        </p:nvSpPr>
        <p:spPr>
          <a:xfrm>
            <a:off x="2001924" y="5153025"/>
            <a:ext cx="1639565" cy="212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Bonne Gouvernance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8080"/>
              </a:highlight>
            </a:endParaRPr>
          </a:p>
        </p:txBody>
      </p:sp>
      <p:sp>
        <p:nvSpPr>
          <p:cNvPr id="27" name="Text 6"/>
          <p:cNvSpPr/>
          <p:nvPr/>
        </p:nvSpPr>
        <p:spPr>
          <a:xfrm>
            <a:off x="4450608" y="5153025"/>
            <a:ext cx="1704722" cy="212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highlight>
                  <a:srgbClr val="FFFF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Financement Durable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28" name="Text 7"/>
          <p:cNvSpPr/>
          <p:nvPr/>
        </p:nvSpPr>
        <p:spPr>
          <a:xfrm>
            <a:off x="6717410" y="5153025"/>
            <a:ext cx="2133645" cy="212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Partage de Connaissances</a:t>
            </a:r>
            <a:endParaRPr lang="en-US" sz="1200" dirty="0">
              <a:highlight>
                <a:srgbClr val="008080"/>
              </a:highlight>
            </a:endParaRPr>
          </a:p>
        </p:txBody>
      </p:sp>
      <p:sp>
        <p:nvSpPr>
          <p:cNvPr id="29" name="Text 8"/>
          <p:cNvSpPr/>
          <p:nvPr/>
        </p:nvSpPr>
        <p:spPr>
          <a:xfrm>
            <a:off x="9114852" y="5153025"/>
            <a:ext cx="2301285" cy="212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highlight>
                  <a:srgbClr val="FF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Renforcement des Capacités</a:t>
            </a:r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30" name="Text 9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31" name="Text 10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34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47800"/>
            <a:ext cx="5638800" cy="2381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676400"/>
            <a:ext cx="285750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525" y="1676400"/>
            <a:ext cx="666750" cy="666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925" y="1838325"/>
            <a:ext cx="3619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447800"/>
            <a:ext cx="5638800" cy="2381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1676400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1125" y="1676400"/>
            <a:ext cx="666750" cy="666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1625" y="1838325"/>
            <a:ext cx="2857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33850"/>
            <a:ext cx="5638800" cy="2381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362450"/>
            <a:ext cx="285750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7525" y="4362450"/>
            <a:ext cx="666750" cy="66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9925" y="4524375"/>
            <a:ext cx="3619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133850"/>
            <a:ext cx="5638800" cy="2381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362450"/>
            <a:ext cx="2857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1125" y="4362450"/>
            <a:ext cx="666750" cy="666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4963" y="4524375"/>
            <a:ext cx="219075" cy="342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7315200"/>
            <a:ext cx="12192000" cy="4191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04800" y="152400"/>
            <a:ext cx="512251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Objectifs Stratégiques de l'AFERA</a:t>
            </a:r>
            <a:endParaRPr lang="en-US" sz="2040" dirty="0"/>
          </a:p>
        </p:txBody>
      </p:sp>
      <p:sp>
        <p:nvSpPr>
          <p:cNvPr id="22" name="Text 1"/>
          <p:cNvSpPr/>
          <p:nvPr/>
        </p:nvSpPr>
        <p:spPr>
          <a:xfrm>
            <a:off x="-274320" y="952500"/>
            <a:ext cx="12740640" cy="247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highlight>
                  <a:srgbClr val="808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Les quatre objectifs stratégiques principaux de l'AFERA visent à transformer la gestion des infrastructures routières en Afrique</a:t>
            </a:r>
            <a:endParaRPr lang="en-US" sz="1380" b="1" dirty="0">
              <a:highlight>
                <a:srgbClr val="808000"/>
              </a:highlight>
            </a:endParaRPr>
          </a:p>
        </p:txBody>
      </p:sp>
      <p:sp>
        <p:nvSpPr>
          <p:cNvPr id="23" name="Text 2"/>
          <p:cNvSpPr/>
          <p:nvPr/>
        </p:nvSpPr>
        <p:spPr>
          <a:xfrm>
            <a:off x="633859" y="1676400"/>
            <a:ext cx="3143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20" dirty="0"/>
          </a:p>
        </p:txBody>
      </p:sp>
      <p:sp>
        <p:nvSpPr>
          <p:cNvPr id="24" name="Text 3"/>
          <p:cNvSpPr/>
          <p:nvPr/>
        </p:nvSpPr>
        <p:spPr>
          <a:xfrm>
            <a:off x="834390" y="2495550"/>
            <a:ext cx="51130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Gouvernance Transparente</a:t>
            </a:r>
            <a:endParaRPr lang="en-US" sz="1646" dirty="0"/>
          </a:p>
        </p:txBody>
      </p:sp>
      <p:sp>
        <p:nvSpPr>
          <p:cNvPr id="25" name="Text 4"/>
          <p:cNvSpPr/>
          <p:nvPr/>
        </p:nvSpPr>
        <p:spPr>
          <a:xfrm>
            <a:off x="1066800" y="291465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Assurer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gouvernance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transparente et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performante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Fonds d'Entretien Routier, en respectant les principes de responsabilité et d'efficacité.</a:t>
            </a:r>
            <a:endParaRPr lang="en-US" sz="1120" dirty="0"/>
          </a:p>
        </p:txBody>
      </p:sp>
      <p:sp>
        <p:nvSpPr>
          <p:cNvPr id="26" name="Text 5"/>
          <p:cNvSpPr/>
          <p:nvPr/>
        </p:nvSpPr>
        <p:spPr>
          <a:xfrm>
            <a:off x="6577459" y="1676400"/>
            <a:ext cx="3143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20" dirty="0"/>
          </a:p>
        </p:txBody>
      </p:sp>
      <p:sp>
        <p:nvSpPr>
          <p:cNvPr id="27" name="Text 6"/>
          <p:cNvSpPr/>
          <p:nvPr/>
        </p:nvSpPr>
        <p:spPr>
          <a:xfrm>
            <a:off x="6777990" y="2495550"/>
            <a:ext cx="51130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Financement Diversifié</a:t>
            </a:r>
            <a:endParaRPr lang="en-US" sz="1646" dirty="0"/>
          </a:p>
        </p:txBody>
      </p:sp>
      <p:sp>
        <p:nvSpPr>
          <p:cNvPr id="28" name="Text 7"/>
          <p:cNvSpPr/>
          <p:nvPr/>
        </p:nvSpPr>
        <p:spPr>
          <a:xfrm>
            <a:off x="7010400" y="291465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Favoriser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mobilisation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et la diversification 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financements routiers, pour répondre aux exigences croissantes des infrastructures.</a:t>
            </a:r>
            <a:endParaRPr lang="en-US" sz="1120" dirty="0"/>
          </a:p>
        </p:txBody>
      </p:sp>
      <p:sp>
        <p:nvSpPr>
          <p:cNvPr id="29" name="Text 8"/>
          <p:cNvSpPr/>
          <p:nvPr/>
        </p:nvSpPr>
        <p:spPr>
          <a:xfrm>
            <a:off x="633859" y="4362450"/>
            <a:ext cx="3143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20" dirty="0"/>
          </a:p>
        </p:txBody>
      </p:sp>
      <p:sp>
        <p:nvSpPr>
          <p:cNvPr id="30" name="Text 9"/>
          <p:cNvSpPr/>
          <p:nvPr/>
        </p:nvSpPr>
        <p:spPr>
          <a:xfrm>
            <a:off x="834390" y="5181600"/>
            <a:ext cx="51130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Capacités Renforcées</a:t>
            </a:r>
            <a:endParaRPr lang="en-US" sz="1646" dirty="0"/>
          </a:p>
        </p:txBody>
      </p:sp>
      <p:sp>
        <p:nvSpPr>
          <p:cNvPr id="31" name="Text 10"/>
          <p:cNvSpPr/>
          <p:nvPr/>
        </p:nvSpPr>
        <p:spPr>
          <a:xfrm>
            <a:off x="1066800" y="56007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Renforcer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les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capacités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techniques et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managériales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acteurs impliqués dans la gestion des infrastructures routières.</a:t>
            </a:r>
            <a:endParaRPr lang="en-US" sz="1120" dirty="0"/>
          </a:p>
        </p:txBody>
      </p:sp>
      <p:sp>
        <p:nvSpPr>
          <p:cNvPr id="32" name="Text 11"/>
          <p:cNvSpPr/>
          <p:nvPr/>
        </p:nvSpPr>
        <p:spPr>
          <a:xfrm>
            <a:off x="6577459" y="4362450"/>
            <a:ext cx="3143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20" dirty="0"/>
          </a:p>
        </p:txBody>
      </p:sp>
      <p:sp>
        <p:nvSpPr>
          <p:cNvPr id="33" name="Text 12"/>
          <p:cNvSpPr/>
          <p:nvPr/>
        </p:nvSpPr>
        <p:spPr>
          <a:xfrm>
            <a:off x="6777990" y="5181600"/>
            <a:ext cx="51130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 et Meilleures Pratiques</a:t>
            </a:r>
            <a:endParaRPr lang="en-US" sz="1646" dirty="0"/>
          </a:p>
        </p:txBody>
      </p:sp>
      <p:sp>
        <p:nvSpPr>
          <p:cNvPr id="34" name="Text 13"/>
          <p:cNvSpPr/>
          <p:nvPr/>
        </p:nvSpPr>
        <p:spPr>
          <a:xfrm>
            <a:off x="7010400" y="560070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Promouvoir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les 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innovations et les </a:t>
            </a:r>
            <a:r>
              <a:rPr lang="en-US" sz="1120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meilleures</a:t>
            </a:r>
            <a:r>
              <a:rPr lang="en-US" sz="1120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pratiques </a:t>
            </a:r>
            <a:r>
              <a:rPr lang="en-US" sz="112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</a:t>
            </a: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matière de gestion routière, pour améliorer la performance et la durabilité des infrastructures.</a:t>
            </a:r>
            <a:endParaRPr lang="en-US" sz="1120" dirty="0"/>
          </a:p>
        </p:txBody>
      </p:sp>
      <p:sp>
        <p:nvSpPr>
          <p:cNvPr id="35" name="Text 14"/>
          <p:cNvSpPr/>
          <p:nvPr/>
        </p:nvSpPr>
        <p:spPr>
          <a:xfrm>
            <a:off x="-274320" y="674370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Ces objectifs stratégiques constituent la base pour la création du Centre AFERA Innov</a:t>
            </a:r>
            <a:endParaRPr lang="en-US" sz="1260" dirty="0"/>
          </a:p>
        </p:txBody>
      </p:sp>
      <p:sp>
        <p:nvSpPr>
          <p:cNvPr id="36" name="Text 15"/>
          <p:cNvSpPr/>
          <p:nvPr/>
        </p:nvSpPr>
        <p:spPr>
          <a:xfrm>
            <a:off x="304800" y="74295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37" name="Text 16"/>
          <p:cNvSpPr/>
          <p:nvPr/>
        </p:nvSpPr>
        <p:spPr>
          <a:xfrm>
            <a:off x="7822109" y="74295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76300"/>
            <a:ext cx="117348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686050"/>
            <a:ext cx="2438400" cy="1638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876550"/>
            <a:ext cx="609600" cy="609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75" y="3009900"/>
            <a:ext cx="3238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2800350"/>
            <a:ext cx="2133600" cy="1409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295275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7150" y="3048000"/>
            <a:ext cx="190500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600" y="2686050"/>
            <a:ext cx="2133600" cy="1638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2838450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3150" y="2933700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2800350"/>
            <a:ext cx="2133600" cy="1409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5800" y="2952750"/>
            <a:ext cx="4572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15338" y="3048000"/>
            <a:ext cx="238125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3600" y="2609850"/>
            <a:ext cx="2133600" cy="1790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1800" y="2762250"/>
            <a:ext cx="4572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8963" y="2857500"/>
            <a:ext cx="142875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600" y="5562600"/>
            <a:ext cx="11734800" cy="647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2382" y="5715000"/>
            <a:ext cx="28575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08610"/>
            <a:ext cx="12192000" cy="6858000"/>
          </a:xfrm>
          <a:prstGeom prst="rect">
            <a:avLst/>
          </a:prstGeom>
        </p:spPr>
      </p:pic>
      <p:sp>
        <p:nvSpPr>
          <p:cNvPr id="36" name="Text 13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37" name="Text 14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336331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52500"/>
            <a:ext cx="11582400" cy="15335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752" y="120015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790825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8" y="2981325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3133725"/>
            <a:ext cx="609600" cy="76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2867025"/>
            <a:ext cx="609600" cy="609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625" y="3000375"/>
            <a:ext cx="36195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3133725"/>
            <a:ext cx="609600" cy="76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867025"/>
            <a:ext cx="609600" cy="609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2263" y="3000375"/>
            <a:ext cx="219075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3133725"/>
            <a:ext cx="609600" cy="76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6200" y="2867025"/>
            <a:ext cx="609600" cy="609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0025" y="3000375"/>
            <a:ext cx="36195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3857625"/>
            <a:ext cx="3708350" cy="21240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3151" y="4048125"/>
            <a:ext cx="571500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4601" y="4181475"/>
            <a:ext cx="22860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41750" y="3857625"/>
            <a:ext cx="3708350" cy="21240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10101" y="4048125"/>
            <a:ext cx="571500" cy="571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81551" y="4181475"/>
            <a:ext cx="228600" cy="3048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78701" y="3857625"/>
            <a:ext cx="3708499" cy="21240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47200" y="4048125"/>
            <a:ext cx="571500" cy="5715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32938" y="4181475"/>
            <a:ext cx="200025" cy="3048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304800" y="152400"/>
            <a:ext cx="413943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Objectif Principal du Centre</a:t>
            </a:r>
            <a:endParaRPr lang="en-US" sz="2040" dirty="0"/>
          </a:p>
        </p:txBody>
      </p:sp>
      <p:sp>
        <p:nvSpPr>
          <p:cNvPr id="28" name="Text 1"/>
          <p:cNvSpPr/>
          <p:nvPr/>
        </p:nvSpPr>
        <p:spPr>
          <a:xfrm>
            <a:off x="-22860" y="1181100"/>
            <a:ext cx="1223772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Objectif Central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9" name="Text 2"/>
          <p:cNvSpPr/>
          <p:nvPr/>
        </p:nvSpPr>
        <p:spPr>
          <a:xfrm>
            <a:off x="533400" y="1638300"/>
            <a:ext cx="11125200" cy="619125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38"/>
              </a:lnSpc>
              <a:buNone/>
            </a:pPr>
            <a:r>
              <a:rPr lang="en-US" sz="1380" b="1" dirty="0">
                <a:highlight>
                  <a:srgbClr val="C0C0C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Renforcer les capacités desFonds d'Entretien Routieret de leurs partenaires à travers une offre innovante deformation, derecherche appliquéeet departage de connaissances.</a:t>
            </a:r>
            <a:endParaRPr lang="en-US" sz="1380" b="1" dirty="0">
              <a:highlight>
                <a:srgbClr val="C0C0C0"/>
              </a:highlight>
            </a:endParaRPr>
          </a:p>
        </p:txBody>
      </p:sp>
      <p:sp>
        <p:nvSpPr>
          <p:cNvPr id="30" name="Text 3"/>
          <p:cNvSpPr/>
          <p:nvPr/>
        </p:nvSpPr>
        <p:spPr>
          <a:xfrm>
            <a:off x="328932" y="476250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Capacités Techniques</a:t>
            </a:r>
            <a:endParaRPr lang="en-US" sz="1380" dirty="0"/>
          </a:p>
        </p:txBody>
      </p:sp>
      <p:sp>
        <p:nvSpPr>
          <p:cNvPr id="31" name="Text 4"/>
          <p:cNvSpPr/>
          <p:nvPr/>
        </p:nvSpPr>
        <p:spPr>
          <a:xfrm>
            <a:off x="495300" y="5105400"/>
            <a:ext cx="33273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Former des cadres et praticiens sur les thématiques clés de financement et de gouvernance des infrastructures</a:t>
            </a:r>
            <a:endParaRPr lang="en-US" sz="1120" dirty="0"/>
          </a:p>
        </p:txBody>
      </p:sp>
      <p:sp>
        <p:nvSpPr>
          <p:cNvPr id="32" name="Text 5"/>
          <p:cNvSpPr/>
          <p:nvPr/>
        </p:nvSpPr>
        <p:spPr>
          <a:xfrm>
            <a:off x="4265883" y="476250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Qualifications</a:t>
            </a:r>
            <a:endParaRPr lang="en-US" sz="1380" dirty="0"/>
          </a:p>
        </p:txBody>
      </p:sp>
      <p:sp>
        <p:nvSpPr>
          <p:cNvPr id="33" name="Text 6"/>
          <p:cNvSpPr/>
          <p:nvPr/>
        </p:nvSpPr>
        <p:spPr>
          <a:xfrm>
            <a:off x="4432250" y="5105400"/>
            <a:ext cx="33273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Développer des programmes certifiants et diplômants en partenariat avec des universités et institutions spécialisées</a:t>
            </a:r>
            <a:endParaRPr lang="en-US" sz="1120" dirty="0"/>
          </a:p>
        </p:txBody>
      </p:sp>
      <p:sp>
        <p:nvSpPr>
          <p:cNvPr id="34" name="Text 7"/>
          <p:cNvSpPr/>
          <p:nvPr/>
        </p:nvSpPr>
        <p:spPr>
          <a:xfrm>
            <a:off x="8202826" y="4762500"/>
            <a:ext cx="36602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Partage de Connaissances</a:t>
            </a:r>
            <a:endParaRPr lang="en-US" sz="1380" dirty="0"/>
          </a:p>
        </p:txBody>
      </p:sp>
      <p:sp>
        <p:nvSpPr>
          <p:cNvPr id="35" name="Text 8"/>
          <p:cNvSpPr/>
          <p:nvPr/>
        </p:nvSpPr>
        <p:spPr>
          <a:xfrm>
            <a:off x="8369201" y="5105400"/>
            <a:ext cx="33274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Offrir une plateforme digitale interactive pour l'apprentissage, l'échange et la documentation</a:t>
            </a:r>
            <a:endParaRPr lang="en-US" sz="1120" dirty="0"/>
          </a:p>
        </p:txBody>
      </p:sp>
      <p:sp>
        <p:nvSpPr>
          <p:cNvPr id="36" name="Text 9"/>
          <p:cNvSpPr/>
          <p:nvPr/>
        </p:nvSpPr>
        <p:spPr>
          <a:xfrm>
            <a:off x="304800" y="655320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37" name="Text 10"/>
          <p:cNvSpPr/>
          <p:nvPr/>
        </p:nvSpPr>
        <p:spPr>
          <a:xfrm>
            <a:off x="7822109" y="655320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323850"/>
            <a:ext cx="12192000" cy="7867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562100"/>
            <a:ext cx="5638800" cy="26384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790700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0" y="1952625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476625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78142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505325"/>
            <a:ext cx="5638800" cy="26384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4733925"/>
            <a:ext cx="666750" cy="666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895850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641985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672465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505325"/>
            <a:ext cx="5638800" cy="26384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4733925"/>
            <a:ext cx="666750" cy="666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7500" y="4895850"/>
            <a:ext cx="28575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64198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672465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0" y="3919537"/>
            <a:ext cx="762000" cy="2857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448550"/>
            <a:ext cx="12192000" cy="4191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04800" y="152400"/>
            <a:ext cx="319662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Objectifs Spécifiques</a:t>
            </a:r>
            <a:endParaRPr lang="en-US" sz="2040" dirty="0"/>
          </a:p>
        </p:txBody>
      </p:sp>
      <p:sp>
        <p:nvSpPr>
          <p:cNvPr id="22" name="Text 1"/>
          <p:cNvSpPr/>
          <p:nvPr/>
        </p:nvSpPr>
        <p:spPr>
          <a:xfrm>
            <a:off x="-274320" y="952500"/>
            <a:ext cx="12740640" cy="284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highlight>
                  <a:srgbClr val="8000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Les quatre piliers du Centre AFERA Innov</a:t>
            </a:r>
            <a:endParaRPr lang="en-US" sz="1646" dirty="0">
              <a:highlight>
                <a:srgbClr val="800000"/>
              </a:highlight>
            </a:endParaRPr>
          </a:p>
        </p:txBody>
      </p:sp>
      <p:sp>
        <p:nvSpPr>
          <p:cNvPr id="23" name="Text 2"/>
          <p:cNvSpPr/>
          <p:nvPr/>
        </p:nvSpPr>
        <p:spPr>
          <a:xfrm>
            <a:off x="1352550" y="2062163"/>
            <a:ext cx="22125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des Cadres</a:t>
            </a:r>
            <a:endParaRPr lang="en-US" sz="1380" dirty="0"/>
          </a:p>
        </p:txBody>
      </p:sp>
      <p:sp>
        <p:nvSpPr>
          <p:cNvPr id="24" name="Text 3"/>
          <p:cNvSpPr/>
          <p:nvPr/>
        </p:nvSpPr>
        <p:spPr>
          <a:xfrm>
            <a:off x="533400" y="2752725"/>
            <a:ext cx="5181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Former des cadres et praticiens sur les thématiques 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clés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 </a:t>
            </a:r>
            <a:r>
              <a:rPr lang="en-US" sz="126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financement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 </a:t>
            </a:r>
            <a:r>
              <a:rPr lang="en-US" sz="126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gouvernance</a:t>
            </a:r>
            <a:r>
              <a:rPr lang="en-US" sz="126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infrastructures.</a:t>
            </a:r>
            <a:endParaRPr lang="en-US" sz="1260" dirty="0"/>
          </a:p>
        </p:txBody>
      </p:sp>
      <p:sp>
        <p:nvSpPr>
          <p:cNvPr id="25" name="Text 4"/>
          <p:cNvSpPr/>
          <p:nvPr/>
        </p:nvSpPr>
        <p:spPr>
          <a:xfrm>
            <a:off x="571500" y="3438525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Cadres techniques et managériaux</a:t>
            </a:r>
            <a:endParaRPr lang="en-US" sz="1120" dirty="0"/>
          </a:p>
        </p:txBody>
      </p:sp>
      <p:sp>
        <p:nvSpPr>
          <p:cNvPr id="26" name="Text 5"/>
          <p:cNvSpPr/>
          <p:nvPr/>
        </p:nvSpPr>
        <p:spPr>
          <a:xfrm>
            <a:off x="571500" y="3743325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Praticiens opérationnels</a:t>
            </a:r>
            <a:endParaRPr lang="en-US" sz="1120" dirty="0"/>
          </a:p>
        </p:txBody>
      </p:sp>
      <p:sp>
        <p:nvSpPr>
          <p:cNvPr id="27" name="Text 6"/>
          <p:cNvSpPr/>
          <p:nvPr/>
        </p:nvSpPr>
        <p:spPr>
          <a:xfrm>
            <a:off x="7296150" y="2062163"/>
            <a:ext cx="23757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 Certifiants</a:t>
            </a:r>
            <a:endParaRPr lang="en-US" sz="1380" dirty="0"/>
          </a:p>
        </p:txBody>
      </p:sp>
      <p:sp>
        <p:nvSpPr>
          <p:cNvPr id="28" name="Text 7"/>
          <p:cNvSpPr/>
          <p:nvPr/>
        </p:nvSpPr>
        <p:spPr>
          <a:xfrm>
            <a:off x="6477000" y="2752725"/>
            <a:ext cx="5181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Développer des programmes certifiants et 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diplômants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partenariat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avec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des universités et institutions spécialisées.</a:t>
            </a:r>
            <a:endParaRPr lang="en-US" sz="1260" dirty="0"/>
          </a:p>
        </p:txBody>
      </p:sp>
      <p:sp>
        <p:nvSpPr>
          <p:cNvPr id="29" name="Text 8"/>
          <p:cNvSpPr/>
          <p:nvPr/>
        </p:nvSpPr>
        <p:spPr>
          <a:xfrm>
            <a:off x="6515100" y="3438525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Diplômes académiques</a:t>
            </a:r>
            <a:endParaRPr lang="en-US" sz="1120" dirty="0"/>
          </a:p>
        </p:txBody>
      </p:sp>
      <p:sp>
        <p:nvSpPr>
          <p:cNvPr id="30" name="Text 9"/>
          <p:cNvSpPr/>
          <p:nvPr/>
        </p:nvSpPr>
        <p:spPr>
          <a:xfrm>
            <a:off x="6515100" y="3743325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Certifications professionnelles</a:t>
            </a:r>
            <a:endParaRPr lang="en-US" sz="1120" dirty="0"/>
          </a:p>
        </p:txBody>
      </p:sp>
      <p:sp>
        <p:nvSpPr>
          <p:cNvPr id="31" name="Text 10"/>
          <p:cNvSpPr/>
          <p:nvPr/>
        </p:nvSpPr>
        <p:spPr>
          <a:xfrm>
            <a:off x="1352550" y="5005388"/>
            <a:ext cx="189822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Digitale</a:t>
            </a:r>
            <a:endParaRPr lang="en-US" sz="1380" dirty="0"/>
          </a:p>
        </p:txBody>
      </p:sp>
      <p:sp>
        <p:nvSpPr>
          <p:cNvPr id="32" name="Text 11"/>
          <p:cNvSpPr/>
          <p:nvPr/>
        </p:nvSpPr>
        <p:spPr>
          <a:xfrm>
            <a:off x="533400" y="5695950"/>
            <a:ext cx="5181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Offrir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</a:t>
            </a:r>
            <a:r>
              <a:rPr lang="en-US" sz="126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60" b="1" dirty="0" err="1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digitale</a:t>
            </a:r>
            <a:r>
              <a:rPr lang="en-US" sz="126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interactive 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pour l'apprentissage, l'échange et la documentation.</a:t>
            </a:r>
            <a:endParaRPr lang="en-US" sz="1260" dirty="0"/>
          </a:p>
        </p:txBody>
      </p:sp>
      <p:sp>
        <p:nvSpPr>
          <p:cNvPr id="33" name="Text 12"/>
          <p:cNvSpPr/>
          <p:nvPr/>
        </p:nvSpPr>
        <p:spPr>
          <a:xfrm>
            <a:off x="571500" y="6381750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Plateforme Moodle</a:t>
            </a:r>
            <a:endParaRPr lang="en-US" sz="1120" dirty="0"/>
          </a:p>
        </p:txBody>
      </p:sp>
      <p:sp>
        <p:nvSpPr>
          <p:cNvPr id="34" name="Text 13"/>
          <p:cNvSpPr/>
          <p:nvPr/>
        </p:nvSpPr>
        <p:spPr>
          <a:xfrm>
            <a:off x="571500" y="6686550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Accès partout en Afrique</a:t>
            </a:r>
            <a:endParaRPr lang="en-US" sz="1120" dirty="0"/>
          </a:p>
        </p:txBody>
      </p:sp>
      <p:sp>
        <p:nvSpPr>
          <p:cNvPr id="35" name="Text 14"/>
          <p:cNvSpPr/>
          <p:nvPr/>
        </p:nvSpPr>
        <p:spPr>
          <a:xfrm>
            <a:off x="7296150" y="5005388"/>
            <a:ext cx="21072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Promotion de la GAR</a:t>
            </a:r>
            <a:endParaRPr lang="en-US" sz="1380" dirty="0"/>
          </a:p>
        </p:txBody>
      </p:sp>
      <p:sp>
        <p:nvSpPr>
          <p:cNvPr id="36" name="Text 15"/>
          <p:cNvSpPr/>
          <p:nvPr/>
        </p:nvSpPr>
        <p:spPr>
          <a:xfrm>
            <a:off x="6477000" y="5695950"/>
            <a:ext cx="5181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Promouvoir la culture de la </a:t>
            </a:r>
            <a:r>
              <a:rPr lang="en-US" sz="126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gestion axée sur les résultats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 l'</a:t>
            </a:r>
            <a:r>
              <a:rPr lang="en-US" sz="126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</a:t>
            </a: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60" dirty="0"/>
          </a:p>
        </p:txBody>
      </p:sp>
      <p:sp>
        <p:nvSpPr>
          <p:cNvPr id="37" name="Text 16"/>
          <p:cNvSpPr/>
          <p:nvPr/>
        </p:nvSpPr>
        <p:spPr>
          <a:xfrm>
            <a:off x="6515100" y="6381750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Approche GAR</a:t>
            </a:r>
            <a:endParaRPr lang="en-US" sz="1120" dirty="0"/>
          </a:p>
        </p:txBody>
      </p:sp>
      <p:sp>
        <p:nvSpPr>
          <p:cNvPr id="38" name="Text 17"/>
          <p:cNvSpPr/>
          <p:nvPr/>
        </p:nvSpPr>
        <p:spPr>
          <a:xfrm>
            <a:off x="6515100" y="6686550"/>
            <a:ext cx="5909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Culture d'innovation</a:t>
            </a:r>
            <a:endParaRPr lang="en-US" sz="1120" dirty="0"/>
          </a:p>
        </p:txBody>
      </p:sp>
      <p:sp>
        <p:nvSpPr>
          <p:cNvPr id="39" name="Text 18"/>
          <p:cNvSpPr/>
          <p:nvPr/>
        </p:nvSpPr>
        <p:spPr>
          <a:xfrm>
            <a:off x="304800" y="7562850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0" name="Text 19"/>
          <p:cNvSpPr/>
          <p:nvPr/>
        </p:nvSpPr>
        <p:spPr>
          <a:xfrm>
            <a:off x="7822109" y="7562850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534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47800"/>
            <a:ext cx="3708350" cy="22574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526" y="1638300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076" y="1800225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750" y="1447800"/>
            <a:ext cx="3708350" cy="22574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476" y="1638300"/>
            <a:ext cx="666750" cy="666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2976" y="1800225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8701" y="1447800"/>
            <a:ext cx="3708499" cy="22574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9575" y="1638300"/>
            <a:ext cx="666750" cy="666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0075" y="1800225"/>
            <a:ext cx="2857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3933825"/>
            <a:ext cx="3708350" cy="3695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526" y="4124325"/>
            <a:ext cx="666750" cy="66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5076" y="4286250"/>
            <a:ext cx="2476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1750" y="3933825"/>
            <a:ext cx="3708350" cy="3695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62476" y="4124325"/>
            <a:ext cx="666750" cy="666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14876" y="4286250"/>
            <a:ext cx="3619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78701" y="3933825"/>
            <a:ext cx="3708499" cy="3695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04150" y="5153025"/>
            <a:ext cx="6096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0363" y="5343525"/>
            <a:ext cx="257175" cy="228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13750" y="5438775"/>
            <a:ext cx="914400" cy="381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8150" y="5153025"/>
            <a:ext cx="609600" cy="609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0075" y="5343525"/>
            <a:ext cx="285750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37750" y="5438775"/>
            <a:ext cx="914400" cy="381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52150" y="5153025"/>
            <a:ext cx="609600" cy="6096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71225" y="5343525"/>
            <a:ext cx="171450" cy="228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7934325"/>
            <a:ext cx="12192000" cy="4191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304800" y="152400"/>
            <a:ext cx="28526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Résultats Attendus</a:t>
            </a:r>
            <a:endParaRPr lang="en-US" sz="2040" dirty="0"/>
          </a:p>
        </p:txBody>
      </p:sp>
      <p:sp>
        <p:nvSpPr>
          <p:cNvPr id="30" name="Text 1"/>
          <p:cNvSpPr/>
          <p:nvPr/>
        </p:nvSpPr>
        <p:spPr>
          <a:xfrm>
            <a:off x="-274320" y="95250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est attendu à générer des impacts concrets pour les Fonds d'Entretien Routier et le secteur routier africain</a:t>
            </a:r>
            <a:endParaRPr lang="en-US" sz="1380" dirty="0"/>
          </a:p>
        </p:txBody>
      </p:sp>
      <p:sp>
        <p:nvSpPr>
          <p:cNvPr id="31" name="Text 2"/>
          <p:cNvSpPr/>
          <p:nvPr/>
        </p:nvSpPr>
        <p:spPr>
          <a:xfrm>
            <a:off x="328932" y="2447925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Cadres Qualifiés</a:t>
            </a:r>
            <a:endParaRPr lang="en-US" sz="1380" dirty="0"/>
          </a:p>
        </p:txBody>
      </p:sp>
      <p:sp>
        <p:nvSpPr>
          <p:cNvPr id="32" name="Text 3"/>
          <p:cNvSpPr/>
          <p:nvPr/>
        </p:nvSpPr>
        <p:spPr>
          <a:xfrm>
            <a:off x="495300" y="2828925"/>
            <a:ext cx="33273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 cadres qualifiés et opérationnels dans les Fonds d'Entretien Routier, capables de relever les défis techniques et financiers du secteur.</a:t>
            </a:r>
            <a:endParaRPr lang="en-US" sz="1120" dirty="0"/>
          </a:p>
        </p:txBody>
      </p:sp>
      <p:sp>
        <p:nvSpPr>
          <p:cNvPr id="33" name="Text 4"/>
          <p:cNvSpPr/>
          <p:nvPr/>
        </p:nvSpPr>
        <p:spPr>
          <a:xfrm>
            <a:off x="4265883" y="2447925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Mobilisation des Ressources</a:t>
            </a:r>
            <a:endParaRPr lang="en-US" sz="1380" dirty="0"/>
          </a:p>
        </p:txBody>
      </p:sp>
      <p:sp>
        <p:nvSpPr>
          <p:cNvPr id="34" name="Text 5"/>
          <p:cNvSpPr/>
          <p:nvPr/>
        </p:nvSpPr>
        <p:spPr>
          <a:xfrm>
            <a:off x="4432250" y="2828925"/>
            <a:ext cx="33273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 meilleure mobilisation des ressources pour le financement routier, favorisant l'amélioration continue des infrastructures.</a:t>
            </a:r>
            <a:endParaRPr lang="en-US" sz="1120" dirty="0"/>
          </a:p>
        </p:txBody>
      </p:sp>
      <p:sp>
        <p:nvSpPr>
          <p:cNvPr id="35" name="Text 6"/>
          <p:cNvSpPr/>
          <p:nvPr/>
        </p:nvSpPr>
        <p:spPr>
          <a:xfrm>
            <a:off x="8202826" y="2447925"/>
            <a:ext cx="36602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Gestion Axée sur les Résultats</a:t>
            </a:r>
            <a:endParaRPr lang="en-US" sz="1380" dirty="0"/>
          </a:p>
        </p:txBody>
      </p:sp>
      <p:sp>
        <p:nvSpPr>
          <p:cNvPr id="36" name="Text 7"/>
          <p:cNvSpPr/>
          <p:nvPr/>
        </p:nvSpPr>
        <p:spPr>
          <a:xfrm>
            <a:off x="8369201" y="2828925"/>
            <a:ext cx="33274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L'adoption généralisée de la gestion axée sur les résultats (GAR), permettant une meilleure performance et transparence des opérations.</a:t>
            </a:r>
            <a:endParaRPr lang="en-US" sz="1120" dirty="0"/>
          </a:p>
        </p:txBody>
      </p:sp>
      <p:sp>
        <p:nvSpPr>
          <p:cNvPr id="37" name="Text 8"/>
          <p:cNvSpPr/>
          <p:nvPr/>
        </p:nvSpPr>
        <p:spPr>
          <a:xfrm>
            <a:off x="328932" y="493395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Documentaire</a:t>
            </a:r>
            <a:endParaRPr lang="en-US" sz="1380" dirty="0"/>
          </a:p>
        </p:txBody>
      </p:sp>
      <p:sp>
        <p:nvSpPr>
          <p:cNvPr id="38" name="Text 9"/>
          <p:cNvSpPr/>
          <p:nvPr/>
        </p:nvSpPr>
        <p:spPr>
          <a:xfrm>
            <a:off x="495300" y="5314950"/>
            <a:ext cx="33273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 base documentaire et pédagogique commune accessible via Moodle, regroupant toutes les ressources nécessaires pour le développement des compétences.</a:t>
            </a:r>
            <a:endParaRPr lang="en-US" sz="1120" dirty="0"/>
          </a:p>
        </p:txBody>
      </p:sp>
      <p:sp>
        <p:nvSpPr>
          <p:cNvPr id="39" name="Text 10"/>
          <p:cNvSpPr/>
          <p:nvPr/>
        </p:nvSpPr>
        <p:spPr>
          <a:xfrm>
            <a:off x="4265883" y="4933950"/>
            <a:ext cx="3660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Réseau Africain</a:t>
            </a:r>
            <a:endParaRPr lang="en-US" sz="1380" dirty="0"/>
          </a:p>
        </p:txBody>
      </p:sp>
      <p:sp>
        <p:nvSpPr>
          <p:cNvPr id="40" name="Text 11"/>
          <p:cNvSpPr/>
          <p:nvPr/>
        </p:nvSpPr>
        <p:spPr>
          <a:xfrm>
            <a:off x="4432250" y="5314950"/>
            <a:ext cx="33273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réseau africain d'experts et de praticiens connectés et formés, facilitant le partage d'expériences et la résolution collective des défis sectoriels.</a:t>
            </a:r>
            <a:endParaRPr lang="en-US" sz="1120" dirty="0"/>
          </a:p>
        </p:txBody>
      </p:sp>
      <p:sp>
        <p:nvSpPr>
          <p:cNvPr id="41" name="Text 12"/>
          <p:cNvSpPr/>
          <p:nvPr/>
        </p:nvSpPr>
        <p:spPr>
          <a:xfrm>
            <a:off x="9340126" y="4124325"/>
            <a:ext cx="13856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Global</a:t>
            </a:r>
            <a:endParaRPr lang="en-US" sz="1380" dirty="0"/>
          </a:p>
        </p:txBody>
      </p:sp>
      <p:sp>
        <p:nvSpPr>
          <p:cNvPr id="42" name="Text 13"/>
          <p:cNvSpPr/>
          <p:nvPr/>
        </p:nvSpPr>
        <p:spPr>
          <a:xfrm>
            <a:off x="8369201" y="6524625"/>
            <a:ext cx="332749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Centre AFERA Innov transforme les infrastructures routières en moteurs essentiels du développement économique et social du continent</a:t>
            </a:r>
            <a:endParaRPr lang="en-US" sz="1120" dirty="0"/>
          </a:p>
        </p:txBody>
      </p:sp>
      <p:sp>
        <p:nvSpPr>
          <p:cNvPr id="43" name="Text 14"/>
          <p:cNvSpPr/>
          <p:nvPr/>
        </p:nvSpPr>
        <p:spPr>
          <a:xfrm>
            <a:off x="304800" y="8048625"/>
            <a:ext cx="13535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Centre AFERA Innov</a:t>
            </a:r>
            <a:endParaRPr lang="en-US" sz="980" dirty="0"/>
          </a:p>
        </p:txBody>
      </p:sp>
      <p:sp>
        <p:nvSpPr>
          <p:cNvPr id="44" name="Text 15"/>
          <p:cNvSpPr/>
          <p:nvPr/>
        </p:nvSpPr>
        <p:spPr>
          <a:xfrm>
            <a:off x="7822109" y="8048625"/>
            <a:ext cx="44716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Formation et Innovation pour les Fonds d'Entretien Routiers Africains</a:t>
            </a:r>
            <a:endParaRPr lang="en-US" sz="9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1507</Words>
  <Application>Microsoft Macintosh PowerPoint</Application>
  <PresentationFormat>Grand écran</PresentationFormat>
  <Paragraphs>253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ui-sans-serif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Executive Secretary</cp:lastModifiedBy>
  <cp:revision>6</cp:revision>
  <dcterms:created xsi:type="dcterms:W3CDTF">2025-09-16T18:48:25Z</dcterms:created>
  <dcterms:modified xsi:type="dcterms:W3CDTF">2025-09-16T20:08:29Z</dcterms:modified>
</cp:coreProperties>
</file>